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04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CC0000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CC0000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CC0000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280" y="183736"/>
            <a:ext cx="11805439" cy="58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CC0000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8476" y="1838705"/>
            <a:ext cx="10655046" cy="2801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ls.fluxx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programs@lls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Programs@lls.o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mailto:ResearchPrograms@lls.org" TargetMode="Externa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ls.org/" TargetMode="Externa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0357" rIns="0" bIns="0" rtlCol="0">
            <a:spAutoFit/>
          </a:bodyPr>
          <a:lstStyle/>
          <a:p>
            <a:pPr marL="184150">
              <a:lnSpc>
                <a:spcPct val="100000"/>
              </a:lnSpc>
            </a:pPr>
            <a:r>
              <a:rPr sz="2300" spc="5" dirty="0">
                <a:solidFill>
                  <a:srgbClr val="FF0000"/>
                </a:solidFill>
              </a:rPr>
              <a:t>S</a:t>
            </a:r>
            <a:r>
              <a:rPr sz="2300" spc="-10" dirty="0">
                <a:solidFill>
                  <a:srgbClr val="FF0000"/>
                </a:solidFill>
              </a:rPr>
              <a:t>t</a:t>
            </a:r>
            <a:r>
              <a:rPr sz="2300" spc="-5" dirty="0">
                <a:solidFill>
                  <a:srgbClr val="FF0000"/>
                </a:solidFill>
              </a:rPr>
              <a:t>e</a:t>
            </a:r>
            <a:r>
              <a:rPr sz="2300" dirty="0">
                <a:solidFill>
                  <a:srgbClr val="FF0000"/>
                </a:solidFill>
              </a:rPr>
              <a:t>p</a:t>
            </a:r>
            <a:r>
              <a:rPr sz="2300" spc="-10" dirty="0">
                <a:solidFill>
                  <a:srgbClr val="FF0000"/>
                </a:solidFill>
              </a:rPr>
              <a:t> </a:t>
            </a:r>
            <a:r>
              <a:rPr sz="2300" dirty="0">
                <a:solidFill>
                  <a:srgbClr val="FF0000"/>
                </a:solidFill>
              </a:rPr>
              <a:t>1:</a:t>
            </a:r>
            <a:r>
              <a:rPr sz="2300" spc="-10" dirty="0">
                <a:solidFill>
                  <a:srgbClr val="FF0000"/>
                </a:solidFill>
              </a:rPr>
              <a:t> </a:t>
            </a:r>
            <a:r>
              <a:rPr sz="2300" dirty="0">
                <a:solidFill>
                  <a:srgbClr val="FF0000"/>
                </a:solidFill>
              </a:rPr>
              <a:t>Log</a:t>
            </a:r>
            <a:r>
              <a:rPr sz="2300" spc="-20" dirty="0">
                <a:solidFill>
                  <a:srgbClr val="FF0000"/>
                </a:solidFill>
              </a:rPr>
              <a:t> </a:t>
            </a:r>
            <a:r>
              <a:rPr sz="2300" spc="-5" dirty="0">
                <a:solidFill>
                  <a:srgbClr val="FF0000"/>
                </a:solidFill>
              </a:rPr>
              <a:t>i</a:t>
            </a:r>
            <a:r>
              <a:rPr sz="2300" dirty="0">
                <a:solidFill>
                  <a:srgbClr val="FF0000"/>
                </a:solidFill>
              </a:rPr>
              <a:t>n</a:t>
            </a:r>
            <a:r>
              <a:rPr sz="2300" spc="-15" dirty="0">
                <a:solidFill>
                  <a:srgbClr val="FF0000"/>
                </a:solidFill>
              </a:rPr>
              <a:t> </a:t>
            </a:r>
            <a:r>
              <a:rPr sz="2300" spc="-10" dirty="0">
                <a:solidFill>
                  <a:srgbClr val="FF0000"/>
                </a:solidFill>
              </a:rPr>
              <a:t>t</a:t>
            </a:r>
            <a:r>
              <a:rPr sz="2300" dirty="0">
                <a:solidFill>
                  <a:srgbClr val="FF0000"/>
                </a:solidFill>
              </a:rPr>
              <a:t>o</a:t>
            </a:r>
            <a:r>
              <a:rPr sz="2300" spc="-5" dirty="0">
                <a:solidFill>
                  <a:srgbClr val="FF0000"/>
                </a:solidFill>
              </a:rPr>
              <a:t> </a:t>
            </a:r>
            <a:r>
              <a:rPr sz="2300" spc="-10" dirty="0">
                <a:solidFill>
                  <a:srgbClr val="FF0000"/>
                </a:solidFill>
              </a:rPr>
              <a:t>t</a:t>
            </a:r>
            <a:r>
              <a:rPr sz="2300" dirty="0">
                <a:solidFill>
                  <a:srgbClr val="FF0000"/>
                </a:solidFill>
              </a:rPr>
              <a:t>he</a:t>
            </a:r>
            <a:r>
              <a:rPr sz="2300" spc="5" dirty="0">
                <a:solidFill>
                  <a:srgbClr val="FF0000"/>
                </a:solidFill>
              </a:rPr>
              <a:t> </a:t>
            </a:r>
            <a:r>
              <a:rPr sz="2300" dirty="0">
                <a:solidFill>
                  <a:srgbClr val="FF0000"/>
                </a:solidFill>
              </a:rPr>
              <a:t>LLS</a:t>
            </a:r>
            <a:r>
              <a:rPr sz="2300" spc="-15" dirty="0">
                <a:solidFill>
                  <a:srgbClr val="FF0000"/>
                </a:solidFill>
              </a:rPr>
              <a:t> </a:t>
            </a:r>
            <a:r>
              <a:rPr sz="2300" dirty="0">
                <a:solidFill>
                  <a:srgbClr val="FF0000"/>
                </a:solidFill>
              </a:rPr>
              <a:t>R</a:t>
            </a:r>
            <a:r>
              <a:rPr sz="2300" spc="-5" dirty="0">
                <a:solidFill>
                  <a:srgbClr val="FF0000"/>
                </a:solidFill>
              </a:rPr>
              <a:t>esear</a:t>
            </a:r>
            <a:r>
              <a:rPr sz="2300" dirty="0">
                <a:solidFill>
                  <a:srgbClr val="FF0000"/>
                </a:solidFill>
              </a:rPr>
              <a:t>ch</a:t>
            </a:r>
            <a:r>
              <a:rPr sz="2300" spc="5" dirty="0">
                <a:solidFill>
                  <a:srgbClr val="FF0000"/>
                </a:solidFill>
              </a:rPr>
              <a:t> </a:t>
            </a:r>
            <a:r>
              <a:rPr sz="2300" dirty="0">
                <a:solidFill>
                  <a:srgbClr val="FF0000"/>
                </a:solidFill>
              </a:rPr>
              <a:t>Po</a:t>
            </a:r>
            <a:r>
              <a:rPr sz="2300" spc="-5" dirty="0">
                <a:solidFill>
                  <a:srgbClr val="FF0000"/>
                </a:solidFill>
              </a:rPr>
              <a:t>r</a:t>
            </a:r>
            <a:r>
              <a:rPr sz="2300" spc="-10" dirty="0">
                <a:solidFill>
                  <a:srgbClr val="FF0000"/>
                </a:solidFill>
              </a:rPr>
              <a:t>t</a:t>
            </a:r>
            <a:r>
              <a:rPr sz="2300" spc="-5" dirty="0">
                <a:solidFill>
                  <a:srgbClr val="FF0000"/>
                </a:solidFill>
              </a:rPr>
              <a:t>a</a:t>
            </a:r>
            <a:r>
              <a:rPr sz="2300" dirty="0">
                <a:solidFill>
                  <a:srgbClr val="FF0000"/>
                </a:solidFill>
              </a:rPr>
              <a:t>l</a:t>
            </a:r>
            <a:r>
              <a:rPr sz="2300" spc="-5" dirty="0">
                <a:solidFill>
                  <a:srgbClr val="FF0000"/>
                </a:solidFill>
              </a:rPr>
              <a:t> </a:t>
            </a:r>
            <a:r>
              <a:rPr sz="2300" dirty="0"/>
              <a:t>(</a:t>
            </a:r>
            <a:r>
              <a:rPr sz="2200" u="heavy" spc="-4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200" u="heavy" spc="-5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200" u="heavy" spc="-1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200" u="heavy" spc="-3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200" u="heavy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s://ll</a:t>
            </a:r>
            <a:r>
              <a:rPr sz="2200" u="heavy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200" u="heavy" spc="-6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200" u="heavy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200" u="heavy" spc="-1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luxx.i</a:t>
            </a:r>
            <a:r>
              <a:rPr sz="2200" u="heavy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o/</a:t>
            </a:r>
            <a:r>
              <a:rPr sz="2200" spc="-10" dirty="0"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62951" y="1074465"/>
            <a:ext cx="422021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800" spc="-5" dirty="0">
                <a:solidFill>
                  <a:srgbClr val="767171"/>
                </a:solidFill>
                <a:latin typeface="Proxima Nova"/>
                <a:cs typeface="Proxima Nova"/>
              </a:rPr>
              <a:t>If you forgot your username and/or password, please click the ‘Reset or create password’ link under the ‘Sign In’ button.</a:t>
            </a:r>
          </a:p>
          <a:p>
            <a:pPr marL="12700">
              <a:lnSpc>
                <a:spcPct val="100000"/>
              </a:lnSpc>
            </a:pPr>
            <a:endParaRPr lang="en-US" spc="-5" dirty="0">
              <a:solidFill>
                <a:srgbClr val="767171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lang="en-US" sz="1800" spc="-5" dirty="0">
                <a:solidFill>
                  <a:srgbClr val="767171"/>
                </a:solidFill>
                <a:latin typeface="Proxima Nova"/>
                <a:cs typeface="Proxima Nova"/>
              </a:rPr>
              <a:t>If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you a</a:t>
            </a:r>
            <a:r>
              <a:rPr lang="en-US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lang="en-US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lang="en-US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w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lang="en-US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lang="en-US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lang="en-US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ta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lang="en-US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nd </a:t>
            </a:r>
            <a:r>
              <a:rPr lang="en-US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ui</a:t>
            </a:r>
            <a:r>
              <a:rPr lang="en-US" spc="-10" dirty="0">
                <a:solidFill>
                  <a:srgbClr val="767171"/>
                </a:solidFill>
                <a:latin typeface="Proxima Nova"/>
                <a:cs typeface="Proxima Nova"/>
              </a:rPr>
              <a:t>re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lang="en-US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pc="-5" dirty="0">
                <a:solidFill>
                  <a:srgbClr val="767171"/>
                </a:solidFill>
                <a:latin typeface="Proxima Nova"/>
                <a:cs typeface="Proxima Nova"/>
              </a:rPr>
              <a:t>acc</a:t>
            </a:r>
            <a:r>
              <a:rPr lang="en-US" dirty="0">
                <a:solidFill>
                  <a:srgbClr val="767171"/>
                </a:solidFill>
                <a:latin typeface="Proxima Nova"/>
                <a:cs typeface="Proxima Nova"/>
              </a:rPr>
              <a:t>ount, please 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u="heavy" spc="-5" dirty="0">
                <a:solidFill>
                  <a:srgbClr val="0563C1"/>
                </a:solidFill>
                <a:latin typeface="Proxima Nova"/>
                <a:cs typeface="Proxima Nova"/>
              </a:rPr>
              <a:t>R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e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s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e</a:t>
            </a:r>
            <a:r>
              <a:rPr u="heavy" spc="-5" dirty="0">
                <a:solidFill>
                  <a:srgbClr val="0563C1"/>
                </a:solidFill>
                <a:latin typeface="Proxima Nova"/>
                <a:cs typeface="Proxima Nova"/>
              </a:rPr>
              <a:t>a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r</a:t>
            </a:r>
            <a:r>
              <a:rPr u="heavy" spc="-5" dirty="0">
                <a:solidFill>
                  <a:srgbClr val="0563C1"/>
                </a:solidFill>
                <a:latin typeface="Proxima Nova"/>
                <a:cs typeface="Proxima Nova"/>
              </a:rPr>
              <a:t>c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h</a:t>
            </a:r>
            <a:r>
              <a:rPr u="heavy" spc="-5" dirty="0">
                <a:solidFill>
                  <a:srgbClr val="0563C1"/>
                </a:solidFill>
                <a:latin typeface="Proxima Nova"/>
                <a:cs typeface="Proxima Nova"/>
              </a:rPr>
              <a:t>P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r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o</a:t>
            </a:r>
            <a:r>
              <a:rPr u="heavy" spc="-5" dirty="0">
                <a:solidFill>
                  <a:srgbClr val="0563C1"/>
                </a:solidFill>
                <a:latin typeface="Proxima Nova"/>
                <a:cs typeface="Proxima Nova"/>
              </a:rPr>
              <a:t>g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r</a:t>
            </a:r>
            <a:r>
              <a:rPr u="heavy" spc="-5" dirty="0">
                <a:solidFill>
                  <a:srgbClr val="0563C1"/>
                </a:solidFill>
                <a:latin typeface="Proxima Nova"/>
                <a:cs typeface="Proxima Nova"/>
              </a:rPr>
              <a:t>am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s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@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lls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.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o</a:t>
            </a:r>
            <a:r>
              <a:rPr u="heavy" spc="-10" dirty="0">
                <a:solidFill>
                  <a:srgbClr val="0563C1"/>
                </a:solidFill>
                <a:latin typeface="Proxima Nova"/>
                <a:cs typeface="Proxima Nova"/>
              </a:rPr>
              <a:t>r</a:t>
            </a:r>
            <a:r>
              <a:rPr u="heavy" dirty="0">
                <a:solidFill>
                  <a:srgbClr val="0563C1"/>
                </a:solidFill>
                <a:latin typeface="Proxima Nova"/>
                <a:cs typeface="Proxima Nova"/>
              </a:rPr>
              <a:t>g</a:t>
            </a:r>
            <a:r>
              <a:rPr lang="en-US" u="heavy" spc="50" dirty="0">
                <a:solidFill>
                  <a:srgbClr val="0563C1"/>
                </a:solidFill>
                <a:latin typeface="Proxima Nova"/>
                <a:cs typeface="Proxima Nova"/>
              </a:rPr>
              <a:t>.</a:t>
            </a:r>
            <a:endParaRPr sz="1800" dirty="0">
              <a:latin typeface="Proxima Nova"/>
              <a:cs typeface="Proxima No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2856" y="798576"/>
            <a:ext cx="6740650" cy="60594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43FB4E0-4348-A7EE-4ACD-069685380A01}"/>
              </a:ext>
            </a:extLst>
          </p:cNvPr>
          <p:cNvSpPr/>
          <p:nvPr/>
        </p:nvSpPr>
        <p:spPr>
          <a:xfrm>
            <a:off x="947927" y="993647"/>
            <a:ext cx="6152387" cy="5675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</a:rPr>
              <a:t>St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p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25" dirty="0">
                <a:solidFill>
                  <a:srgbClr val="FF0000"/>
                </a:solidFill>
              </a:rPr>
              <a:t>8</a:t>
            </a:r>
            <a:r>
              <a:rPr sz="2800" spc="-10" dirty="0">
                <a:solidFill>
                  <a:srgbClr val="FF0000"/>
                </a:solidFill>
              </a:rPr>
              <a:t>:</a:t>
            </a:r>
            <a:r>
              <a:rPr sz="2800" spc="15" dirty="0">
                <a:solidFill>
                  <a:srgbClr val="FF0000"/>
                </a:solidFill>
              </a:rPr>
              <a:t> </a:t>
            </a:r>
            <a:r>
              <a:rPr sz="2800" spc="-15" dirty="0">
                <a:solidFill>
                  <a:srgbClr val="FF0000"/>
                </a:solidFill>
              </a:rPr>
              <a:t>B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g</a:t>
            </a:r>
            <a:r>
              <a:rPr sz="2800" spc="-15" dirty="0">
                <a:solidFill>
                  <a:srgbClr val="FF0000"/>
                </a:solidFill>
              </a:rPr>
              <a:t>i</a:t>
            </a:r>
            <a:r>
              <a:rPr sz="2800" spc="-20" dirty="0">
                <a:solidFill>
                  <a:srgbClr val="FF0000"/>
                </a:solidFill>
              </a:rPr>
              <a:t>n</a:t>
            </a:r>
            <a:r>
              <a:rPr sz="2800" spc="5" dirty="0">
                <a:solidFill>
                  <a:srgbClr val="FF0000"/>
                </a:solidFill>
              </a:rPr>
              <a:t> </a:t>
            </a:r>
            <a:r>
              <a:rPr sz="2800" spc="-10" dirty="0">
                <a:solidFill>
                  <a:srgbClr val="FF0000"/>
                </a:solidFill>
              </a:rPr>
              <a:t>th</a:t>
            </a:r>
            <a:r>
              <a:rPr sz="2800" spc="-20" dirty="0">
                <a:solidFill>
                  <a:srgbClr val="FF0000"/>
                </a:solidFill>
              </a:rPr>
              <a:t>e</a:t>
            </a:r>
            <a:r>
              <a:rPr sz="2800" spc="5" dirty="0">
                <a:solidFill>
                  <a:srgbClr val="FF0000"/>
                </a:solidFill>
              </a:rPr>
              <a:t> </a:t>
            </a:r>
            <a:r>
              <a:rPr sz="2800" spc="-25" dirty="0">
                <a:solidFill>
                  <a:srgbClr val="FF0000"/>
                </a:solidFill>
              </a:rPr>
              <a:t>We</a:t>
            </a:r>
            <a:r>
              <a:rPr sz="2800" spc="-20" dirty="0">
                <a:solidFill>
                  <a:srgbClr val="FF0000"/>
                </a:solidFill>
              </a:rPr>
              <a:t>b</a:t>
            </a:r>
            <a:r>
              <a:rPr sz="2800" spc="10" dirty="0">
                <a:solidFill>
                  <a:srgbClr val="FF0000"/>
                </a:solidFill>
              </a:rPr>
              <a:t> </a:t>
            </a:r>
            <a:r>
              <a:rPr sz="2800" spc="-30" dirty="0">
                <a:solidFill>
                  <a:srgbClr val="FF0000"/>
                </a:solidFill>
              </a:rPr>
              <a:t>F</a:t>
            </a:r>
            <a:r>
              <a:rPr sz="2800" spc="-25" dirty="0">
                <a:solidFill>
                  <a:srgbClr val="FF0000"/>
                </a:solidFill>
              </a:rPr>
              <a:t>o</a:t>
            </a:r>
            <a:r>
              <a:rPr sz="2800" spc="-10" dirty="0">
                <a:solidFill>
                  <a:srgbClr val="FF0000"/>
                </a:solidFill>
              </a:rPr>
              <a:t>r</a:t>
            </a:r>
            <a:r>
              <a:rPr sz="2800" spc="-20" dirty="0">
                <a:solidFill>
                  <a:srgbClr val="FF0000"/>
                </a:solidFill>
              </a:rPr>
              <a:t>m.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48234" y="1021841"/>
            <a:ext cx="4768850" cy="1030605"/>
          </a:xfrm>
          <a:prstGeom prst="rect">
            <a:avLst/>
          </a:prstGeom>
          <a:ln w="19812">
            <a:solidFill>
              <a:srgbClr val="76717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1280" marR="487045">
              <a:lnSpc>
                <a:spcPts val="1939"/>
              </a:lnSpc>
            </a:pP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ta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t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y</a:t>
            </a:r>
            <a:r>
              <a:rPr sz="1800" spc="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ck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ing</a:t>
            </a:r>
            <a:r>
              <a:rPr sz="1800" spc="-3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515151"/>
                </a:solidFill>
                <a:latin typeface="Proxima Nova"/>
                <a:cs typeface="Proxima Nova"/>
              </a:rPr>
              <a:t>Ed</a:t>
            </a:r>
            <a:r>
              <a:rPr sz="1800" i="1" dirty="0">
                <a:solidFill>
                  <a:srgbClr val="515151"/>
                </a:solidFill>
                <a:latin typeface="Proxima Nova"/>
                <a:cs typeface="Proxima Nova"/>
              </a:rPr>
              <a:t>it</a:t>
            </a:r>
            <a:r>
              <a:rPr sz="1800" i="1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t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op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g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ht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he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pag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1627" y="4809903"/>
            <a:ext cx="4745355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39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ing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 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fer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nt 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94424" y="1280630"/>
            <a:ext cx="376618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(C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e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e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a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c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h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p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o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g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am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@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lls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.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o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g</a:t>
            </a:r>
            <a:r>
              <a:rPr sz="1800" spc="5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Ed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it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).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400" y="3378708"/>
            <a:ext cx="6595869" cy="3479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472" y="3573779"/>
            <a:ext cx="6007607" cy="30495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6971" y="2533012"/>
            <a:ext cx="109296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it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,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 c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ing</a:t>
            </a:r>
            <a:r>
              <a:rPr sz="1800" spc="10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er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iod s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ion</a:t>
            </a:r>
            <a:r>
              <a:rPr sz="1800" spc="-20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w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b</a:t>
            </a:r>
            <a:r>
              <a:rPr sz="1800" spc="10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1515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51515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515151"/>
                </a:solidFill>
                <a:latin typeface="Proxima Nova"/>
                <a:cs typeface="Proxima Nova"/>
              </a:rPr>
              <a:t>.</a:t>
            </a:r>
            <a:r>
              <a:rPr sz="1800" spc="10" dirty="0">
                <a:solidFill>
                  <a:srgbClr val="515151"/>
                </a:solidFill>
                <a:latin typeface="Proxima Nova"/>
                <a:cs typeface="Proxima Nova"/>
              </a:rPr>
              <a:t> </a:t>
            </a:r>
            <a:r>
              <a:rPr lang="en-US" sz="1800" dirty="0">
                <a:solidFill>
                  <a:srgbClr val="515151"/>
                </a:solidFill>
                <a:latin typeface="Proxima Nova"/>
                <a:cs typeface="Proxima Nova"/>
              </a:rPr>
              <a:t>Please check your Grant/Funding Agreement for reporting periods and due dates.</a:t>
            </a:r>
            <a:endParaRPr sz="1800" dirty="0">
              <a:latin typeface="Proxima Nova"/>
              <a:cs typeface="Proxima Nov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08404" y="1469136"/>
            <a:ext cx="2406395" cy="5013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8" y="553212"/>
            <a:ext cx="6954010" cy="5015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9079" y="748284"/>
            <a:ext cx="6357899" cy="44191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68730" y="1456975"/>
            <a:ext cx="4717415" cy="290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56030">
              <a:lnSpc>
                <a:spcPts val="1939"/>
              </a:lnSpc>
            </a:pP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ollow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4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app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it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st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ull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oin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mu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using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brief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ull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oin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s.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Use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w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ossi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ing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h.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should</a:t>
            </a:r>
            <a:r>
              <a:rPr sz="1800" spc="-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LL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shot</a:t>
            </a:r>
            <a:r>
              <a:rPr sz="1800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ss.</a:t>
            </a:r>
            <a:endParaRPr sz="18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Do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full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gr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ph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3249" y="5411387"/>
            <a:ext cx="1041463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BER</a:t>
            </a:r>
            <a:r>
              <a:rPr sz="1800" b="1" i="1" u="heavy" spc="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SAVE</a:t>
            </a:r>
            <a:r>
              <a:rPr sz="1800" b="1" i="1" u="heavy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YO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WO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RK!</a:t>
            </a:r>
            <a:r>
              <a:rPr sz="1800" b="1" i="1" u="heavy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OT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i="1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ma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d 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act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reve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ny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loss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ss,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ing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qu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ly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ping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spons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a 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i="1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ission.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/>
              <a:t>S</a:t>
            </a:r>
            <a:r>
              <a:rPr spc="-20" dirty="0"/>
              <a:t>te</a:t>
            </a:r>
            <a:r>
              <a:rPr spc="-15" dirty="0"/>
              <a:t>p</a:t>
            </a:r>
            <a:r>
              <a:rPr spc="20" dirty="0"/>
              <a:t> </a:t>
            </a:r>
            <a:r>
              <a:rPr spc="-15" dirty="0"/>
              <a:t>9</a:t>
            </a:r>
            <a:r>
              <a:rPr dirty="0"/>
              <a:t> </a:t>
            </a:r>
            <a:r>
              <a:rPr spc="-5" dirty="0"/>
              <a:t>(</a:t>
            </a:r>
            <a:r>
              <a:rPr spc="-10" dirty="0"/>
              <a:t>for</a:t>
            </a:r>
            <a:r>
              <a:rPr spc="5" dirty="0"/>
              <a:t> </a:t>
            </a:r>
            <a:r>
              <a:rPr spc="-20" dirty="0"/>
              <a:t>P</a:t>
            </a:r>
            <a:r>
              <a:rPr spc="-15" dirty="0"/>
              <a:t>ro</a:t>
            </a:r>
            <a:r>
              <a:rPr spc="-20" dirty="0"/>
              <a:t>g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5" dirty="0"/>
              <a:t>ss</a:t>
            </a:r>
            <a:r>
              <a:rPr spc="15" dirty="0"/>
              <a:t> </a:t>
            </a:r>
            <a:r>
              <a:rPr spc="-30" dirty="0"/>
              <a:t>R</a:t>
            </a:r>
            <a:r>
              <a:rPr spc="-20" dirty="0"/>
              <a:t>ep</a:t>
            </a:r>
            <a:r>
              <a:rPr spc="-15" dirty="0"/>
              <a:t>ort</a:t>
            </a:r>
            <a:r>
              <a:rPr spc="-5" dirty="0"/>
              <a:t>)</a:t>
            </a:r>
            <a:r>
              <a:rPr spc="-10" dirty="0"/>
              <a:t>:</a:t>
            </a:r>
            <a:r>
              <a:rPr spc="25" dirty="0"/>
              <a:t> </a:t>
            </a:r>
            <a:r>
              <a:rPr spc="-20" dirty="0"/>
              <a:t>Comp</a:t>
            </a:r>
            <a:r>
              <a:rPr spc="-10" dirty="0"/>
              <a:t>l</a:t>
            </a:r>
            <a:r>
              <a:rPr spc="-20" dirty="0"/>
              <a:t>et</a:t>
            </a:r>
            <a:r>
              <a:rPr spc="-15" dirty="0"/>
              <a:t>e</a:t>
            </a:r>
            <a:r>
              <a:rPr spc="35" dirty="0"/>
              <a:t> </a:t>
            </a:r>
            <a:r>
              <a:rPr spc="-15" dirty="0"/>
              <a:t>the</a:t>
            </a:r>
            <a:r>
              <a:rPr spc="10" dirty="0"/>
              <a:t> </a:t>
            </a:r>
            <a:r>
              <a:rPr spc="-25" dirty="0"/>
              <a:t>W</a:t>
            </a:r>
            <a:r>
              <a:rPr spc="-20" dirty="0"/>
              <a:t>e</a:t>
            </a:r>
            <a:r>
              <a:rPr spc="-15" dirty="0"/>
              <a:t>b</a:t>
            </a:r>
            <a:r>
              <a:rPr spc="15" dirty="0"/>
              <a:t> </a:t>
            </a:r>
            <a:r>
              <a:rPr spc="-20" dirty="0"/>
              <a:t>F</a:t>
            </a:r>
            <a:r>
              <a:rPr spc="-15" dirty="0"/>
              <a:t>orm.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1614" y="1149858"/>
            <a:ext cx="2978150" cy="1384300"/>
          </a:xfrm>
          <a:prstGeom prst="rect">
            <a:avLst/>
          </a:prstGeom>
          <a:ln w="19812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10" marR="80645">
              <a:lnSpc>
                <a:spcPts val="1939"/>
              </a:lnSpc>
            </a:pP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m so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matc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hose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 marL="80010">
              <a:lnSpc>
                <a:spcPts val="1914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280" y="183736"/>
            <a:ext cx="1180543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/>
              <a:t>S</a:t>
            </a:r>
            <a:r>
              <a:rPr spc="-20" dirty="0"/>
              <a:t>te</a:t>
            </a:r>
            <a:r>
              <a:rPr spc="-15" dirty="0"/>
              <a:t>p</a:t>
            </a:r>
            <a:r>
              <a:rPr spc="20" dirty="0"/>
              <a:t> </a:t>
            </a:r>
            <a:r>
              <a:rPr spc="-15" dirty="0"/>
              <a:t>9</a:t>
            </a:r>
            <a:r>
              <a:rPr dirty="0"/>
              <a:t> </a:t>
            </a:r>
            <a:r>
              <a:rPr spc="-5" dirty="0"/>
              <a:t>(</a:t>
            </a:r>
            <a:r>
              <a:rPr spc="-10" dirty="0"/>
              <a:t>for</a:t>
            </a:r>
            <a:r>
              <a:rPr spc="5" dirty="0"/>
              <a:t> </a:t>
            </a:r>
            <a:r>
              <a:rPr lang="en-US" spc="-20" dirty="0"/>
              <a:t>IP Disclosure</a:t>
            </a:r>
            <a:r>
              <a:rPr spc="10" dirty="0"/>
              <a:t> </a:t>
            </a:r>
            <a:r>
              <a:rPr spc="-30" dirty="0"/>
              <a:t>R</a:t>
            </a:r>
            <a:r>
              <a:rPr spc="-20" dirty="0"/>
              <a:t>ep</a:t>
            </a:r>
            <a:r>
              <a:rPr spc="-15" dirty="0"/>
              <a:t>ort</a:t>
            </a:r>
            <a:r>
              <a:rPr spc="-5" dirty="0"/>
              <a:t>)</a:t>
            </a:r>
            <a:r>
              <a:rPr spc="-10" dirty="0"/>
              <a:t>:</a:t>
            </a:r>
            <a:r>
              <a:rPr spc="40" dirty="0"/>
              <a:t> </a:t>
            </a:r>
            <a:r>
              <a:rPr spc="-20" dirty="0"/>
              <a:t>Comp</a:t>
            </a:r>
            <a:r>
              <a:rPr spc="-10" dirty="0"/>
              <a:t>l</a:t>
            </a:r>
            <a:r>
              <a:rPr spc="-20" dirty="0"/>
              <a:t>et</a:t>
            </a:r>
            <a:r>
              <a:rPr spc="-15" dirty="0"/>
              <a:t>e</a:t>
            </a:r>
            <a:r>
              <a:rPr spc="25" dirty="0"/>
              <a:t> </a:t>
            </a:r>
            <a:r>
              <a:rPr spc="-15" dirty="0"/>
              <a:t>the</a:t>
            </a:r>
            <a:r>
              <a:rPr spc="10" dirty="0"/>
              <a:t> </a:t>
            </a:r>
            <a:r>
              <a:rPr spc="-25" dirty="0"/>
              <a:t>W</a:t>
            </a:r>
            <a:r>
              <a:rPr spc="-20" dirty="0"/>
              <a:t>e</a:t>
            </a:r>
            <a:r>
              <a:rPr spc="-15" dirty="0"/>
              <a:t>b</a:t>
            </a:r>
            <a:r>
              <a:rPr spc="15" dirty="0"/>
              <a:t> </a:t>
            </a:r>
            <a:r>
              <a:rPr spc="-20" dirty="0"/>
              <a:t>F</a:t>
            </a:r>
            <a:r>
              <a:rPr spc="-15" dirty="0"/>
              <a:t>orm.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0338" y="3903220"/>
            <a:ext cx="10403840" cy="181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88110">
              <a:lnSpc>
                <a:spcPct val="100000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onse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“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s”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ions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add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-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his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-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should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t Do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719455" marR="5080" indent="-635">
              <a:lnSpc>
                <a:spcPct val="100000"/>
              </a:lnSpc>
              <a:spcBef>
                <a:spcPts val="1575"/>
              </a:spcBef>
            </a:pP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BER</a:t>
            </a:r>
            <a:r>
              <a:rPr sz="1800" b="1" i="1" u="heavy" spc="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SAVE</a:t>
            </a:r>
            <a:r>
              <a:rPr sz="1800" b="1" i="1" u="heavy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YO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WO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RK!</a:t>
            </a:r>
            <a:r>
              <a:rPr sz="1800" b="1" i="1" u="heavy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OT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i="1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ma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d 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act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reve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ny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loss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ss,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ing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qu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856488"/>
            <a:ext cx="8296655" cy="3119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107" y="1051560"/>
            <a:ext cx="7801354" cy="2531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60008" y="2737102"/>
            <a:ext cx="1160145" cy="280670"/>
          </a:xfrm>
          <a:custGeom>
            <a:avLst/>
            <a:gdLst/>
            <a:ahLst/>
            <a:cxnLst/>
            <a:rect l="l" t="t" r="r" b="b"/>
            <a:pathLst>
              <a:path w="1160145" h="280669">
                <a:moveTo>
                  <a:pt x="140207" y="0"/>
                </a:moveTo>
                <a:lnTo>
                  <a:pt x="0" y="140208"/>
                </a:lnTo>
                <a:lnTo>
                  <a:pt x="140207" y="280416"/>
                </a:lnTo>
                <a:lnTo>
                  <a:pt x="140207" y="210312"/>
                </a:lnTo>
                <a:lnTo>
                  <a:pt x="1159764" y="210312"/>
                </a:lnTo>
                <a:lnTo>
                  <a:pt x="1159764" y="70104"/>
                </a:lnTo>
                <a:lnTo>
                  <a:pt x="140207" y="70104"/>
                </a:lnTo>
                <a:lnTo>
                  <a:pt x="14020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5978" y="941069"/>
            <a:ext cx="3169920" cy="1140460"/>
          </a:xfrm>
          <a:prstGeom prst="rect">
            <a:avLst/>
          </a:prstGeom>
          <a:ln w="19812">
            <a:solidFill>
              <a:srgbClr val="CC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645" marR="120014" algn="just">
              <a:lnSpc>
                <a:spcPts val="1839"/>
              </a:lnSpc>
            </a:pP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700" spc="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lete</a:t>
            </a:r>
            <a:r>
              <a:rPr sz="17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7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eb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 fo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rm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so</a:t>
            </a:r>
            <a:r>
              <a:rPr sz="17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at 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7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ers</a:t>
            </a:r>
            <a:r>
              <a:rPr sz="17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7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ho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se</a:t>
            </a:r>
            <a:r>
              <a:rPr sz="1700" spc="5" dirty="0">
                <a:solidFill>
                  <a:srgbClr val="767171"/>
                </a:solidFill>
                <a:latin typeface="Proxima Nova"/>
                <a:cs typeface="Proxima Nova"/>
              </a:rPr>
              <a:t> g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700" spc="5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en in 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7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700" spc="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aded</a:t>
            </a:r>
            <a:r>
              <a:rPr sz="17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ocu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me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t.</a:t>
            </a:r>
            <a:endParaRPr sz="1700">
              <a:latin typeface="Proxima Nova"/>
              <a:cs typeface="Proxima Nova"/>
            </a:endParaRPr>
          </a:p>
          <a:p>
            <a:pPr marL="80645" algn="just">
              <a:lnSpc>
                <a:spcPts val="1805"/>
              </a:lnSpc>
            </a:pP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o 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no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skip</a:t>
            </a:r>
            <a:r>
              <a:rPr sz="1700" spc="-5" dirty="0">
                <a:solidFill>
                  <a:srgbClr val="767171"/>
                </a:solidFill>
                <a:latin typeface="Proxima Nova"/>
                <a:cs typeface="Proxima Nova"/>
              </a:rPr>
              <a:t> f</a:t>
            </a:r>
            <a:r>
              <a:rPr sz="1700" dirty="0">
                <a:solidFill>
                  <a:srgbClr val="767171"/>
                </a:solidFill>
                <a:latin typeface="Proxima Nova"/>
                <a:cs typeface="Proxima Nova"/>
              </a:rPr>
              <a:t>ields.</a:t>
            </a:r>
            <a:endParaRPr sz="1700">
              <a:latin typeface="Proxima Nova"/>
              <a:cs typeface="Proxima No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/>
              <a:t>S</a:t>
            </a:r>
            <a:r>
              <a:rPr spc="-20" dirty="0"/>
              <a:t>te</a:t>
            </a:r>
            <a:r>
              <a:rPr spc="-15" dirty="0"/>
              <a:t>p</a:t>
            </a:r>
            <a:r>
              <a:rPr spc="20" dirty="0"/>
              <a:t> </a:t>
            </a:r>
            <a:r>
              <a:rPr spc="-15" dirty="0"/>
              <a:t>9</a:t>
            </a:r>
            <a:r>
              <a:rPr dirty="0"/>
              <a:t> </a:t>
            </a:r>
            <a:r>
              <a:rPr spc="-5" dirty="0"/>
              <a:t>(</a:t>
            </a:r>
            <a:r>
              <a:rPr spc="-10" dirty="0"/>
              <a:t>for</a:t>
            </a:r>
            <a:r>
              <a:rPr spc="5" dirty="0"/>
              <a:t> </a:t>
            </a:r>
            <a:r>
              <a:rPr spc="-20" dirty="0"/>
              <a:t>F</a:t>
            </a:r>
            <a:r>
              <a:rPr spc="-15" dirty="0"/>
              <a:t>inancial</a:t>
            </a:r>
            <a:r>
              <a:rPr spc="-10" dirty="0"/>
              <a:t> </a:t>
            </a:r>
            <a:r>
              <a:rPr spc="-30" dirty="0"/>
              <a:t>R</a:t>
            </a:r>
            <a:r>
              <a:rPr spc="-20" dirty="0"/>
              <a:t>ep</a:t>
            </a:r>
            <a:r>
              <a:rPr spc="-15" dirty="0"/>
              <a:t>ort</a:t>
            </a:r>
            <a:r>
              <a:rPr spc="-5" dirty="0"/>
              <a:t>)</a:t>
            </a:r>
            <a:r>
              <a:rPr spc="-10" dirty="0"/>
              <a:t>:</a:t>
            </a:r>
            <a:r>
              <a:rPr spc="25" dirty="0"/>
              <a:t> </a:t>
            </a:r>
            <a:r>
              <a:rPr spc="-20" dirty="0"/>
              <a:t>Comp</a:t>
            </a:r>
            <a:r>
              <a:rPr spc="-10" dirty="0"/>
              <a:t>l</a:t>
            </a:r>
            <a:r>
              <a:rPr spc="-20" dirty="0"/>
              <a:t>et</a:t>
            </a:r>
            <a:r>
              <a:rPr spc="-15" dirty="0"/>
              <a:t>e</a:t>
            </a:r>
            <a:r>
              <a:rPr spc="35" dirty="0"/>
              <a:t> </a:t>
            </a:r>
            <a:r>
              <a:rPr spc="-15" dirty="0"/>
              <a:t>the</a:t>
            </a:r>
            <a:r>
              <a:rPr spc="10" dirty="0"/>
              <a:t> </a:t>
            </a:r>
            <a:r>
              <a:rPr spc="-25" dirty="0"/>
              <a:t>W</a:t>
            </a:r>
            <a:r>
              <a:rPr spc="-20" dirty="0"/>
              <a:t>e</a:t>
            </a:r>
            <a:r>
              <a:rPr spc="-15" dirty="0"/>
              <a:t>b</a:t>
            </a:r>
            <a:r>
              <a:rPr spc="15" dirty="0"/>
              <a:t> </a:t>
            </a:r>
            <a:r>
              <a:rPr spc="-20" dirty="0"/>
              <a:t>F</a:t>
            </a:r>
            <a:r>
              <a:rPr spc="-15" dirty="0"/>
              <a:t>orm.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563880"/>
            <a:ext cx="8215883" cy="4818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108" y="758951"/>
            <a:ext cx="7720583" cy="4224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9731" y="5471859"/>
            <a:ext cx="1041463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BER</a:t>
            </a:r>
            <a:r>
              <a:rPr sz="1800" b="1" i="1" u="heavy" spc="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SAVE</a:t>
            </a:r>
            <a:r>
              <a:rPr sz="1800" b="1" i="1" u="heavy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YO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WO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RK!</a:t>
            </a:r>
            <a:r>
              <a:rPr sz="1800" b="1" i="1" u="heavy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OT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i="1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ma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d 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act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reve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ny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loss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ss,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ing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qu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107" y="758952"/>
            <a:ext cx="2161031" cy="42306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51304" y="563880"/>
            <a:ext cx="6164579" cy="4818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46376" y="758952"/>
            <a:ext cx="5576315" cy="42306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9657" y="1355597"/>
            <a:ext cx="3743325" cy="1026160"/>
          </a:xfrm>
          <a:prstGeom prst="rect">
            <a:avLst/>
          </a:prstGeom>
          <a:ln w="19812">
            <a:solidFill>
              <a:srgbClr val="CC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10" marR="452755" algn="just">
              <a:lnSpc>
                <a:spcPts val="1939"/>
              </a:lnSpc>
            </a:pP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ions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nus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ip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cc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d or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ss</a:t>
            </a:r>
            <a:r>
              <a:rPr sz="1800" i="1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ld 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/>
              <a:t>S</a:t>
            </a:r>
            <a:r>
              <a:rPr spc="-20" dirty="0"/>
              <a:t>te</a:t>
            </a:r>
            <a:r>
              <a:rPr spc="-15" dirty="0"/>
              <a:t>p</a:t>
            </a:r>
            <a:r>
              <a:rPr spc="20" dirty="0"/>
              <a:t> </a:t>
            </a:r>
            <a:r>
              <a:rPr spc="-15" dirty="0"/>
              <a:t>9</a:t>
            </a:r>
            <a:r>
              <a:rPr dirty="0"/>
              <a:t> </a:t>
            </a:r>
            <a:r>
              <a:rPr spc="-5" dirty="0"/>
              <a:t>(</a:t>
            </a:r>
            <a:r>
              <a:rPr spc="-10" dirty="0"/>
              <a:t>for</a:t>
            </a:r>
            <a:r>
              <a:rPr spc="5" dirty="0"/>
              <a:t> </a:t>
            </a:r>
            <a:r>
              <a:rPr spc="-20" dirty="0"/>
              <a:t>P</a:t>
            </a:r>
            <a:r>
              <a:rPr spc="-15" dirty="0"/>
              <a:t>ublications</a:t>
            </a:r>
            <a:r>
              <a:rPr spc="-20" dirty="0"/>
              <a:t> </a:t>
            </a:r>
            <a:r>
              <a:rPr spc="-30" dirty="0"/>
              <a:t>R</a:t>
            </a:r>
            <a:r>
              <a:rPr spc="-20" dirty="0"/>
              <a:t>ep</a:t>
            </a:r>
            <a:r>
              <a:rPr spc="-15" dirty="0"/>
              <a:t>ort</a:t>
            </a:r>
            <a:r>
              <a:rPr spc="-5" dirty="0"/>
              <a:t>)</a:t>
            </a:r>
            <a:r>
              <a:rPr spc="-10" dirty="0"/>
              <a:t>:</a:t>
            </a:r>
            <a:r>
              <a:rPr spc="40" dirty="0"/>
              <a:t> </a:t>
            </a:r>
            <a:r>
              <a:rPr spc="-20" dirty="0"/>
              <a:t>Comp</a:t>
            </a:r>
            <a:r>
              <a:rPr spc="-10" dirty="0"/>
              <a:t>l</a:t>
            </a:r>
            <a:r>
              <a:rPr spc="-20" dirty="0"/>
              <a:t>et</a:t>
            </a:r>
            <a:r>
              <a:rPr spc="-15" dirty="0"/>
              <a:t>e</a:t>
            </a:r>
            <a:r>
              <a:rPr spc="35" dirty="0"/>
              <a:t> </a:t>
            </a:r>
            <a:r>
              <a:rPr spc="-15" dirty="0"/>
              <a:t>the</a:t>
            </a:r>
            <a:r>
              <a:rPr spc="10" dirty="0"/>
              <a:t> </a:t>
            </a:r>
            <a:r>
              <a:rPr spc="-25" dirty="0"/>
              <a:t>W</a:t>
            </a:r>
            <a:r>
              <a:rPr spc="-20" dirty="0"/>
              <a:t>e</a:t>
            </a:r>
            <a:r>
              <a:rPr spc="-15" dirty="0"/>
              <a:t>b</a:t>
            </a:r>
            <a:r>
              <a:rPr spc="20" dirty="0"/>
              <a:t> </a:t>
            </a:r>
            <a:r>
              <a:rPr spc="-20" dirty="0"/>
              <a:t>F</a:t>
            </a:r>
            <a:r>
              <a:rPr spc="-15" dirty="0"/>
              <a:t>orm.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47290" y="3831590"/>
            <a:ext cx="4423410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BER</a:t>
            </a:r>
            <a:r>
              <a:rPr sz="1800" b="1" i="1" u="heavy" spc="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SAVE</a:t>
            </a:r>
            <a:r>
              <a:rPr sz="1800" b="1" i="1" u="heavy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YO</a:t>
            </a:r>
            <a:r>
              <a:rPr sz="1800" b="1" i="1" u="heavy" spc="-5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i="1" u="heavy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767171"/>
                </a:solidFill>
                <a:latin typeface="Proxima Nova"/>
                <a:cs typeface="Proxima Nova"/>
              </a:rPr>
              <a:t>WO</a:t>
            </a:r>
            <a:r>
              <a:rPr sz="1800" b="1" i="1" u="heavy" spc="-10" dirty="0">
                <a:solidFill>
                  <a:srgbClr val="767171"/>
                </a:solidFill>
                <a:latin typeface="Proxima Nova"/>
                <a:cs typeface="Proxima Nova"/>
              </a:rPr>
              <a:t>RK!</a:t>
            </a:r>
            <a:endParaRPr sz="18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</a:pP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OT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i="1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ma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lly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d 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ue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 in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act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reve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ny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loss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ss,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hly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nd 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ing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qu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ly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or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ping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spons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a s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nt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i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i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issio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1980"/>
            <a:ext cx="7196327" cy="62560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107" y="797052"/>
            <a:ext cx="6701027" cy="5894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494" y="947696"/>
            <a:ext cx="10250805" cy="74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39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(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.e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We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m 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act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)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i="1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it</a:t>
            </a:r>
            <a:r>
              <a:rPr sz="1800" i="1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5" dirty="0">
                <a:solidFill>
                  <a:srgbClr val="767171"/>
                </a:solidFill>
                <a:latin typeface="Proxima Nova"/>
                <a:cs typeface="Proxima Nova"/>
              </a:rPr>
              <a:t>LL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App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l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cat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om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ht of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9398" y="3339995"/>
            <a:ext cx="86525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You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OK</a:t>
            </a:r>
            <a:r>
              <a:rPr sz="1800" i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9302" rIns="0" bIns="0" rtlCol="0">
            <a:spAutoFit/>
          </a:bodyPr>
          <a:lstStyle/>
          <a:p>
            <a:pPr marL="7620">
              <a:lnSpc>
                <a:spcPct val="100000"/>
              </a:lnSpc>
            </a:pPr>
            <a:r>
              <a:rPr spc="-15" dirty="0"/>
              <a:t>S</a:t>
            </a:r>
            <a:r>
              <a:rPr spc="-20" dirty="0"/>
              <a:t>te</a:t>
            </a:r>
            <a:r>
              <a:rPr spc="-15" dirty="0"/>
              <a:t>p</a:t>
            </a:r>
            <a:r>
              <a:rPr spc="20" dirty="0"/>
              <a:t> </a:t>
            </a:r>
            <a:r>
              <a:rPr spc="-5" dirty="0"/>
              <a:t>1</a:t>
            </a:r>
            <a:r>
              <a:rPr spc="-25" dirty="0"/>
              <a:t>0</a:t>
            </a:r>
            <a:r>
              <a:rPr spc="-10" dirty="0"/>
              <a:t>:</a:t>
            </a:r>
            <a:r>
              <a:rPr spc="5" dirty="0"/>
              <a:t> </a:t>
            </a:r>
            <a:r>
              <a:rPr spc="-15" dirty="0"/>
              <a:t>Ch</a:t>
            </a:r>
            <a:r>
              <a:rPr spc="-20" dirty="0"/>
              <a:t>e</a:t>
            </a:r>
            <a:r>
              <a:rPr spc="-15" dirty="0"/>
              <a:t>ck</a:t>
            </a:r>
            <a:r>
              <a:rPr spc="15" dirty="0"/>
              <a:t> </a:t>
            </a:r>
            <a:r>
              <a:rPr spc="-10" dirty="0"/>
              <a:t>an</a:t>
            </a:r>
            <a:r>
              <a:rPr spc="-15" dirty="0"/>
              <a:t>d</a:t>
            </a:r>
            <a:r>
              <a:rPr spc="-20" dirty="0"/>
              <a:t> </a:t>
            </a:r>
            <a:r>
              <a:rPr spc="-15" dirty="0"/>
              <a:t>S</a:t>
            </a:r>
            <a:r>
              <a:rPr spc="-10" dirty="0"/>
              <a:t>ub</a:t>
            </a:r>
            <a:r>
              <a:rPr spc="-30" dirty="0"/>
              <a:t>m</a:t>
            </a:r>
            <a:r>
              <a:rPr spc="-10" dirty="0"/>
              <a:t>it</a:t>
            </a:r>
            <a:r>
              <a:rPr spc="10" dirty="0"/>
              <a:t> </a:t>
            </a:r>
            <a:r>
              <a:rPr spc="-25" dirty="0"/>
              <a:t>Y</a:t>
            </a:r>
            <a:r>
              <a:rPr spc="-15" dirty="0"/>
              <a:t>o</a:t>
            </a:r>
            <a:r>
              <a:rPr spc="-10" dirty="0"/>
              <a:t>ur</a:t>
            </a:r>
            <a:r>
              <a:rPr spc="-5" dirty="0"/>
              <a:t> </a:t>
            </a:r>
            <a:r>
              <a:rPr spc="-30" dirty="0"/>
              <a:t>R</a:t>
            </a:r>
            <a:r>
              <a:rPr spc="-20" dirty="0"/>
              <a:t>ep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5" dirty="0"/>
              <a:t>t</a:t>
            </a:r>
            <a:r>
              <a:rPr spc="-10" dirty="0"/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3142488" y="1815084"/>
            <a:ext cx="3418331" cy="8884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27120" y="4145279"/>
            <a:ext cx="4229099" cy="1866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8659" y="1178226"/>
            <a:ext cx="803973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ission</a:t>
            </a:r>
            <a:r>
              <a:rPr sz="1800" spc="-5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sult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w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list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po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i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i="1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tt</a:t>
            </a:r>
            <a:r>
              <a:rPr sz="1800" i="1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i="1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5458" y="1838705"/>
            <a:ext cx="7378065" cy="2801620"/>
          </a:xfrm>
          <a:prstGeom prst="rect">
            <a:avLst/>
          </a:prstGeom>
          <a:ln w="19812">
            <a:solidFill>
              <a:srgbClr val="CC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10">
              <a:lnSpc>
                <a:spcPts val="2050"/>
              </a:lnSpc>
            </a:pP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e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e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a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c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h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P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o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g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am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@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lls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.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o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g</a:t>
            </a:r>
            <a:r>
              <a:rPr sz="1800" spc="5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f:</a:t>
            </a:r>
            <a:endParaRPr sz="1800">
              <a:latin typeface="Proxima Nova"/>
              <a:cs typeface="Proxima Nova"/>
            </a:endParaRPr>
          </a:p>
          <a:p>
            <a:pPr marL="366395" indent="-286385">
              <a:lnSpc>
                <a:spcPts val="1945"/>
              </a:lnSpc>
              <a:buClr>
                <a:srgbClr val="767171"/>
              </a:buClr>
              <a:buFont typeface="Arial"/>
              <a:buChar char="•"/>
              <a:tabLst>
                <a:tab pos="367030" algn="l"/>
              </a:tabLst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You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it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ission.</a:t>
            </a:r>
            <a:endParaRPr sz="1800">
              <a:latin typeface="Proxima Nova"/>
              <a:cs typeface="Proxima Nova"/>
            </a:endParaRPr>
          </a:p>
          <a:p>
            <a:pPr marL="366395" marR="335915" indent="-286385">
              <a:lnSpc>
                <a:spcPts val="1939"/>
              </a:lnSpc>
              <a:spcBef>
                <a:spcPts val="140"/>
              </a:spcBef>
              <a:buClr>
                <a:srgbClr val="767171"/>
              </a:buClr>
              <a:buFont typeface="Arial"/>
              <a:buChar char="•"/>
              <a:tabLst>
                <a:tab pos="367030" algn="l"/>
              </a:tabLst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You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ission</a:t>
            </a:r>
            <a:r>
              <a:rPr sz="1800" spc="-4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refre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shing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b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80010" marR="378460">
              <a:lnSpc>
                <a:spcPts val="1939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You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tact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our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LLS 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ision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ollow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ully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oid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his.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Ema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e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e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a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c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h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P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o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g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am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@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lls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.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o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g</a:t>
            </a:r>
            <a:r>
              <a:rPr sz="1800" spc="40" dirty="0">
                <a:solidFill>
                  <a:srgbClr val="0563C1"/>
                </a:solidFill>
                <a:latin typeface="Proxima Nova"/>
                <a:cs typeface="Proxima Nova"/>
                <a:hlinkClick r:id="rId3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ny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8831" rIns="0" bIns="0" rtlCol="0">
            <a:spAutoFit/>
          </a:bodyPr>
          <a:lstStyle/>
          <a:p>
            <a:pPr marL="3248025">
              <a:lnSpc>
                <a:spcPct val="100000"/>
              </a:lnSpc>
            </a:pPr>
            <a:r>
              <a:rPr spc="-15" dirty="0"/>
              <a:t>S</a:t>
            </a:r>
            <a:r>
              <a:rPr spc="-20" dirty="0"/>
              <a:t>te</a:t>
            </a:r>
            <a:r>
              <a:rPr spc="-15" dirty="0"/>
              <a:t>p</a:t>
            </a:r>
            <a:r>
              <a:rPr spc="20" dirty="0"/>
              <a:t> </a:t>
            </a:r>
            <a:r>
              <a:rPr spc="-5" dirty="0"/>
              <a:t>11</a:t>
            </a:r>
            <a:r>
              <a:rPr spc="-10" dirty="0"/>
              <a:t>:</a:t>
            </a:r>
            <a:r>
              <a:rPr spc="5" dirty="0"/>
              <a:t> </a:t>
            </a:r>
            <a:r>
              <a:rPr spc="-15" dirty="0"/>
              <a:t>Confirm</a:t>
            </a:r>
            <a:r>
              <a:rPr dirty="0"/>
              <a:t> </a:t>
            </a:r>
            <a:r>
              <a:rPr spc="-15" dirty="0"/>
              <a:t>Su</a:t>
            </a:r>
            <a:r>
              <a:rPr spc="-10" dirty="0"/>
              <a:t>b</a:t>
            </a:r>
            <a:r>
              <a:rPr spc="-30" dirty="0"/>
              <a:t>m</a:t>
            </a:r>
            <a:r>
              <a:rPr spc="-15" dirty="0"/>
              <a:t>ission</a:t>
            </a:r>
            <a:r>
              <a:rPr spc="-5" dirty="0"/>
              <a:t> </a:t>
            </a:r>
            <a:r>
              <a:rPr spc="-15" dirty="0"/>
              <a:t>Succ</a:t>
            </a:r>
            <a:r>
              <a:rPr spc="-20" dirty="0"/>
              <a:t>e</a:t>
            </a:r>
            <a:r>
              <a:rPr spc="-10" dirty="0"/>
              <a:t>ss.</a:t>
            </a:r>
          </a:p>
        </p:txBody>
      </p:sp>
      <p:sp>
        <p:nvSpPr>
          <p:cNvPr id="5" name="object 5"/>
          <p:cNvSpPr/>
          <p:nvPr/>
        </p:nvSpPr>
        <p:spPr>
          <a:xfrm>
            <a:off x="833627" y="266700"/>
            <a:ext cx="2516123" cy="6350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95372" y="5565646"/>
            <a:ext cx="1508760" cy="291465"/>
          </a:xfrm>
          <a:custGeom>
            <a:avLst/>
            <a:gdLst/>
            <a:ahLst/>
            <a:cxnLst/>
            <a:rect l="l" t="t" r="r" b="b"/>
            <a:pathLst>
              <a:path w="1508760" h="291464">
                <a:moveTo>
                  <a:pt x="145542" y="0"/>
                </a:moveTo>
                <a:lnTo>
                  <a:pt x="0" y="145541"/>
                </a:lnTo>
                <a:lnTo>
                  <a:pt x="145542" y="291083"/>
                </a:lnTo>
                <a:lnTo>
                  <a:pt x="145542" y="218312"/>
                </a:lnTo>
                <a:lnTo>
                  <a:pt x="1508760" y="218312"/>
                </a:lnTo>
                <a:lnTo>
                  <a:pt x="1508760" y="72770"/>
                </a:lnTo>
                <a:lnTo>
                  <a:pt x="145542" y="72770"/>
                </a:lnTo>
                <a:lnTo>
                  <a:pt x="14554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5372" y="5565646"/>
            <a:ext cx="1508760" cy="291465"/>
          </a:xfrm>
          <a:custGeom>
            <a:avLst/>
            <a:gdLst/>
            <a:ahLst/>
            <a:cxnLst/>
            <a:rect l="l" t="t" r="r" b="b"/>
            <a:pathLst>
              <a:path w="1508760" h="291464">
                <a:moveTo>
                  <a:pt x="1508760" y="218312"/>
                </a:moveTo>
                <a:lnTo>
                  <a:pt x="145542" y="218312"/>
                </a:lnTo>
                <a:lnTo>
                  <a:pt x="145542" y="291083"/>
                </a:lnTo>
                <a:lnTo>
                  <a:pt x="0" y="145541"/>
                </a:lnTo>
                <a:lnTo>
                  <a:pt x="145542" y="0"/>
                </a:lnTo>
                <a:lnTo>
                  <a:pt x="145542" y="72770"/>
                </a:lnTo>
                <a:lnTo>
                  <a:pt x="1508760" y="72770"/>
                </a:lnTo>
                <a:lnTo>
                  <a:pt x="1508760" y="218312"/>
                </a:lnTo>
                <a:close/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818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te</a:t>
            </a:r>
            <a:r>
              <a:rPr spc="-15" dirty="0">
                <a:solidFill>
                  <a:srgbClr val="FF0000"/>
                </a:solidFill>
              </a:rPr>
              <a:t>p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2</a:t>
            </a:r>
            <a:r>
              <a:rPr spc="-10" dirty="0">
                <a:solidFill>
                  <a:srgbClr val="FF0000"/>
                </a:solidFill>
              </a:rPr>
              <a:t>: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If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g</a:t>
            </a:r>
            <a:r>
              <a:rPr spc="-10" dirty="0">
                <a:solidFill>
                  <a:srgbClr val="FF0000"/>
                </a:solidFill>
              </a:rPr>
              <a:t>iv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5" dirty="0">
                <a:solidFill>
                  <a:srgbClr val="FF0000"/>
                </a:solidFill>
              </a:rPr>
              <a:t>n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pt</a:t>
            </a:r>
            <a:r>
              <a:rPr spc="-10" dirty="0">
                <a:solidFill>
                  <a:srgbClr val="FF0000"/>
                </a:solidFill>
              </a:rPr>
              <a:t>ion,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ct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i="1" spc="-25" dirty="0">
                <a:solidFill>
                  <a:srgbClr val="FF0000"/>
                </a:solidFill>
                <a:latin typeface="Proxima Nova"/>
                <a:cs typeface="Proxima Nova"/>
              </a:rPr>
              <a:t>G</a:t>
            </a:r>
            <a:r>
              <a:rPr i="1" spc="-10" dirty="0">
                <a:solidFill>
                  <a:srgbClr val="FF0000"/>
                </a:solidFill>
                <a:latin typeface="Proxima Nova"/>
                <a:cs typeface="Proxima Nova"/>
              </a:rPr>
              <a:t>ran</a:t>
            </a:r>
            <a:r>
              <a:rPr i="1" spc="-20" dirty="0">
                <a:solidFill>
                  <a:srgbClr val="FF0000"/>
                </a:solidFill>
                <a:latin typeface="Proxima Nova"/>
                <a:cs typeface="Proxima Nova"/>
              </a:rPr>
              <a:t>te</a:t>
            </a:r>
            <a:r>
              <a:rPr i="1" spc="-15" dirty="0">
                <a:solidFill>
                  <a:srgbClr val="FF0000"/>
                </a:solidFill>
                <a:latin typeface="Proxima Nova"/>
                <a:cs typeface="Proxima Nova"/>
              </a:rPr>
              <a:t>e</a:t>
            </a:r>
            <a:r>
              <a:rPr i="1" spc="25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pc="-15" dirty="0">
                <a:solidFill>
                  <a:srgbClr val="FF0000"/>
                </a:solidFill>
              </a:rPr>
              <a:t>as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</a:t>
            </a:r>
            <a:r>
              <a:rPr spc="-10" dirty="0">
                <a:solidFill>
                  <a:srgbClr val="FF0000"/>
                </a:solidFill>
              </a:rPr>
              <a:t>rofile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you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would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like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to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us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3098292" y="879348"/>
            <a:ext cx="5148070" cy="4940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93364" y="1074419"/>
            <a:ext cx="4559807" cy="4352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61232" y="1776983"/>
            <a:ext cx="1164590" cy="379730"/>
          </a:xfrm>
          <a:custGeom>
            <a:avLst/>
            <a:gdLst/>
            <a:ahLst/>
            <a:cxnLst/>
            <a:rect l="l" t="t" r="r" b="b"/>
            <a:pathLst>
              <a:path w="1164589" h="379730">
                <a:moveTo>
                  <a:pt x="582168" y="0"/>
                </a:moveTo>
                <a:lnTo>
                  <a:pt x="534420" y="628"/>
                </a:lnTo>
                <a:lnTo>
                  <a:pt x="487736" y="2483"/>
                </a:lnTo>
                <a:lnTo>
                  <a:pt x="442265" y="5514"/>
                </a:lnTo>
                <a:lnTo>
                  <a:pt x="398156" y="9673"/>
                </a:lnTo>
                <a:lnTo>
                  <a:pt x="355560" y="14910"/>
                </a:lnTo>
                <a:lnTo>
                  <a:pt x="314626" y="21178"/>
                </a:lnTo>
                <a:lnTo>
                  <a:pt x="275505" y="28427"/>
                </a:lnTo>
                <a:lnTo>
                  <a:pt x="203297" y="45673"/>
                </a:lnTo>
                <a:lnTo>
                  <a:pt x="140137" y="66259"/>
                </a:lnTo>
                <a:lnTo>
                  <a:pt x="87221" y="89792"/>
                </a:lnTo>
                <a:lnTo>
                  <a:pt x="45749" y="115884"/>
                </a:lnTo>
                <a:lnTo>
                  <a:pt x="16919" y="144142"/>
                </a:lnTo>
                <a:lnTo>
                  <a:pt x="0" y="189737"/>
                </a:lnTo>
                <a:lnTo>
                  <a:pt x="1929" y="205299"/>
                </a:lnTo>
                <a:lnTo>
                  <a:pt x="29678" y="249709"/>
                </a:lnTo>
                <a:lnTo>
                  <a:pt x="64979" y="276932"/>
                </a:lnTo>
                <a:lnTo>
                  <a:pt x="112323" y="301794"/>
                </a:lnTo>
                <a:lnTo>
                  <a:pt x="170511" y="323902"/>
                </a:lnTo>
                <a:lnTo>
                  <a:pt x="238345" y="342867"/>
                </a:lnTo>
                <a:lnTo>
                  <a:pt x="314626" y="358297"/>
                </a:lnTo>
                <a:lnTo>
                  <a:pt x="355560" y="364565"/>
                </a:lnTo>
                <a:lnTo>
                  <a:pt x="398156" y="369802"/>
                </a:lnTo>
                <a:lnTo>
                  <a:pt x="442265" y="373961"/>
                </a:lnTo>
                <a:lnTo>
                  <a:pt x="487736" y="376992"/>
                </a:lnTo>
                <a:lnTo>
                  <a:pt x="534420" y="378847"/>
                </a:lnTo>
                <a:lnTo>
                  <a:pt x="582168" y="379475"/>
                </a:lnTo>
                <a:lnTo>
                  <a:pt x="629915" y="378847"/>
                </a:lnTo>
                <a:lnTo>
                  <a:pt x="676599" y="376992"/>
                </a:lnTo>
                <a:lnTo>
                  <a:pt x="722070" y="373961"/>
                </a:lnTo>
                <a:lnTo>
                  <a:pt x="766179" y="369802"/>
                </a:lnTo>
                <a:lnTo>
                  <a:pt x="808775" y="364565"/>
                </a:lnTo>
                <a:lnTo>
                  <a:pt x="849709" y="358297"/>
                </a:lnTo>
                <a:lnTo>
                  <a:pt x="888830" y="351048"/>
                </a:lnTo>
                <a:lnTo>
                  <a:pt x="961038" y="333802"/>
                </a:lnTo>
                <a:lnTo>
                  <a:pt x="1024198" y="313216"/>
                </a:lnTo>
                <a:lnTo>
                  <a:pt x="1077114" y="289683"/>
                </a:lnTo>
                <a:lnTo>
                  <a:pt x="1118586" y="263591"/>
                </a:lnTo>
                <a:lnTo>
                  <a:pt x="1147416" y="235333"/>
                </a:lnTo>
                <a:lnTo>
                  <a:pt x="1164336" y="189737"/>
                </a:lnTo>
                <a:lnTo>
                  <a:pt x="1162406" y="174176"/>
                </a:lnTo>
                <a:lnTo>
                  <a:pt x="1134657" y="129766"/>
                </a:lnTo>
                <a:lnTo>
                  <a:pt x="1099356" y="102543"/>
                </a:lnTo>
                <a:lnTo>
                  <a:pt x="1052012" y="77681"/>
                </a:lnTo>
                <a:lnTo>
                  <a:pt x="993824" y="55573"/>
                </a:lnTo>
                <a:lnTo>
                  <a:pt x="925990" y="36608"/>
                </a:lnTo>
                <a:lnTo>
                  <a:pt x="849709" y="21178"/>
                </a:lnTo>
                <a:lnTo>
                  <a:pt x="808775" y="14910"/>
                </a:lnTo>
                <a:lnTo>
                  <a:pt x="766179" y="9673"/>
                </a:lnTo>
                <a:lnTo>
                  <a:pt x="722070" y="5514"/>
                </a:lnTo>
                <a:lnTo>
                  <a:pt x="676599" y="2483"/>
                </a:lnTo>
                <a:lnTo>
                  <a:pt x="629915" y="628"/>
                </a:lnTo>
                <a:lnTo>
                  <a:pt x="5821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te</a:t>
            </a:r>
            <a:r>
              <a:rPr spc="-15" dirty="0">
                <a:solidFill>
                  <a:srgbClr val="FF0000"/>
                </a:solidFill>
              </a:rPr>
              <a:t>p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3: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O</a:t>
            </a:r>
            <a:r>
              <a:rPr spc="-15" dirty="0">
                <a:solidFill>
                  <a:srgbClr val="FF0000"/>
                </a:solidFill>
              </a:rPr>
              <a:t>n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ft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</a:t>
            </a:r>
            <a:r>
              <a:rPr spc="-15" dirty="0">
                <a:solidFill>
                  <a:srgbClr val="FF0000"/>
                </a:solidFill>
              </a:rPr>
              <a:t>an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l,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scroll </a:t>
            </a:r>
            <a:r>
              <a:rPr spc="-15" dirty="0">
                <a:solidFill>
                  <a:srgbClr val="FF0000"/>
                </a:solidFill>
              </a:rPr>
              <a:t>to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i="1" spc="-30" dirty="0">
                <a:solidFill>
                  <a:srgbClr val="FF0000"/>
                </a:solidFill>
                <a:latin typeface="Proxima Nova"/>
                <a:cs typeface="Proxima Nova"/>
              </a:rPr>
              <a:t>R</a:t>
            </a:r>
            <a:r>
              <a:rPr i="1" spc="-20" dirty="0">
                <a:solidFill>
                  <a:srgbClr val="FF0000"/>
                </a:solidFill>
                <a:latin typeface="Proxima Nova"/>
                <a:cs typeface="Proxima Nova"/>
              </a:rPr>
              <a:t>e</a:t>
            </a:r>
            <a:r>
              <a:rPr i="1" spc="-15" dirty="0">
                <a:solidFill>
                  <a:srgbClr val="FF0000"/>
                </a:solidFill>
                <a:latin typeface="Proxima Nova"/>
                <a:cs typeface="Proxima Nova"/>
              </a:rPr>
              <a:t>ports</a:t>
            </a:r>
            <a:r>
              <a:rPr i="1" spc="15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i="1" spc="-15" dirty="0">
                <a:solidFill>
                  <a:srgbClr val="FF0000"/>
                </a:solidFill>
                <a:latin typeface="Proxima Nova"/>
                <a:cs typeface="Proxima Nova"/>
              </a:rPr>
              <a:t>Due</a:t>
            </a:r>
            <a:r>
              <a:rPr i="1" spc="5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pc="-15"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click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this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link.</a:t>
            </a:r>
          </a:p>
        </p:txBody>
      </p:sp>
      <p:sp>
        <p:nvSpPr>
          <p:cNvPr id="3" name="object 3"/>
          <p:cNvSpPr/>
          <p:nvPr/>
        </p:nvSpPr>
        <p:spPr>
          <a:xfrm>
            <a:off x="644652" y="1097280"/>
            <a:ext cx="9992866" cy="5498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9724" y="1292352"/>
            <a:ext cx="9404603" cy="4910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95500" y="5684520"/>
            <a:ext cx="1169035" cy="268605"/>
          </a:xfrm>
          <a:custGeom>
            <a:avLst/>
            <a:gdLst/>
            <a:ahLst/>
            <a:cxnLst/>
            <a:rect l="l" t="t" r="r" b="b"/>
            <a:pathLst>
              <a:path w="1169035" h="268604">
                <a:moveTo>
                  <a:pt x="134112" y="0"/>
                </a:moveTo>
                <a:lnTo>
                  <a:pt x="0" y="134111"/>
                </a:lnTo>
                <a:lnTo>
                  <a:pt x="134112" y="268223"/>
                </a:lnTo>
                <a:lnTo>
                  <a:pt x="134112" y="201167"/>
                </a:lnTo>
                <a:lnTo>
                  <a:pt x="1168908" y="201167"/>
                </a:lnTo>
                <a:lnTo>
                  <a:pt x="1168908" y="67055"/>
                </a:lnTo>
                <a:lnTo>
                  <a:pt x="134112" y="67055"/>
                </a:lnTo>
                <a:lnTo>
                  <a:pt x="13411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95500" y="5684520"/>
            <a:ext cx="1169035" cy="268605"/>
          </a:xfrm>
          <a:custGeom>
            <a:avLst/>
            <a:gdLst/>
            <a:ahLst/>
            <a:cxnLst/>
            <a:rect l="l" t="t" r="r" b="b"/>
            <a:pathLst>
              <a:path w="1169035" h="268604">
                <a:moveTo>
                  <a:pt x="1168908" y="201167"/>
                </a:moveTo>
                <a:lnTo>
                  <a:pt x="134112" y="201167"/>
                </a:lnTo>
                <a:lnTo>
                  <a:pt x="134112" y="268223"/>
                </a:lnTo>
                <a:lnTo>
                  <a:pt x="0" y="134111"/>
                </a:lnTo>
                <a:lnTo>
                  <a:pt x="134112" y="0"/>
                </a:lnTo>
                <a:lnTo>
                  <a:pt x="134112" y="67055"/>
                </a:lnTo>
                <a:lnTo>
                  <a:pt x="1168908" y="67055"/>
                </a:lnTo>
                <a:lnTo>
                  <a:pt x="1168908" y="201167"/>
                </a:lnTo>
                <a:close/>
              </a:path>
            </a:pathLst>
          </a:custGeom>
          <a:ln w="12191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93947" y="2545079"/>
            <a:ext cx="2310765" cy="178435"/>
          </a:xfrm>
          <a:custGeom>
            <a:avLst/>
            <a:gdLst/>
            <a:ahLst/>
            <a:cxnLst/>
            <a:rect l="l" t="t" r="r" b="b"/>
            <a:pathLst>
              <a:path w="2310765" h="178435">
                <a:moveTo>
                  <a:pt x="0" y="0"/>
                </a:moveTo>
                <a:lnTo>
                  <a:pt x="2310383" y="0"/>
                </a:lnTo>
                <a:lnTo>
                  <a:pt x="2310383" y="178308"/>
                </a:lnTo>
                <a:lnTo>
                  <a:pt x="0" y="178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</a:rPr>
              <a:t>St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p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15" dirty="0">
                <a:solidFill>
                  <a:srgbClr val="FF0000"/>
                </a:solidFill>
              </a:rPr>
              <a:t>4:</a:t>
            </a:r>
            <a:r>
              <a:rPr sz="2800" spc="10" dirty="0">
                <a:solidFill>
                  <a:srgbClr val="FF0000"/>
                </a:solidFill>
              </a:rPr>
              <a:t> </a:t>
            </a:r>
            <a:r>
              <a:rPr sz="2800" spc="-15" dirty="0">
                <a:solidFill>
                  <a:srgbClr val="FF0000"/>
                </a:solidFill>
              </a:rPr>
              <a:t>S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lec</a:t>
            </a:r>
            <a:r>
              <a:rPr sz="2800" spc="-10" dirty="0">
                <a:solidFill>
                  <a:srgbClr val="FF0000"/>
                </a:solidFill>
              </a:rPr>
              <a:t>t</a:t>
            </a:r>
            <a:r>
              <a:rPr sz="2800" spc="15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t</a:t>
            </a:r>
            <a:r>
              <a:rPr sz="2800" spc="-20" dirty="0">
                <a:solidFill>
                  <a:srgbClr val="FF0000"/>
                </a:solidFill>
              </a:rPr>
              <a:t>he</a:t>
            </a:r>
            <a:r>
              <a:rPr sz="2800" spc="-10" dirty="0">
                <a:solidFill>
                  <a:srgbClr val="FF0000"/>
                </a:solidFill>
              </a:rPr>
              <a:t> r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p</a:t>
            </a:r>
            <a:r>
              <a:rPr sz="2800" spc="-25" dirty="0">
                <a:solidFill>
                  <a:srgbClr val="FF0000"/>
                </a:solidFill>
              </a:rPr>
              <a:t>o</a:t>
            </a:r>
            <a:r>
              <a:rPr sz="2800" spc="-10" dirty="0">
                <a:solidFill>
                  <a:srgbClr val="FF0000"/>
                </a:solidFill>
              </a:rPr>
              <a:t>rt</a:t>
            </a:r>
            <a:r>
              <a:rPr sz="2800" spc="25" dirty="0">
                <a:solidFill>
                  <a:srgbClr val="FF0000"/>
                </a:solidFill>
              </a:rPr>
              <a:t> </a:t>
            </a:r>
            <a:r>
              <a:rPr sz="2800" spc="-10" dirty="0">
                <a:solidFill>
                  <a:srgbClr val="FF0000"/>
                </a:solidFill>
              </a:rPr>
              <a:t>fr</a:t>
            </a:r>
            <a:r>
              <a:rPr sz="2800" spc="-25" dirty="0">
                <a:solidFill>
                  <a:srgbClr val="FF0000"/>
                </a:solidFill>
              </a:rPr>
              <a:t>om</a:t>
            </a:r>
            <a:r>
              <a:rPr sz="2800" spc="5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t</a:t>
            </a:r>
            <a:r>
              <a:rPr sz="2800" spc="-20" dirty="0">
                <a:solidFill>
                  <a:srgbClr val="FF0000"/>
                </a:solidFill>
              </a:rPr>
              <a:t>he</a:t>
            </a:r>
            <a:r>
              <a:rPr sz="2800" spc="-10" dirty="0">
                <a:solidFill>
                  <a:srgbClr val="FF0000"/>
                </a:solidFill>
              </a:rPr>
              <a:t> </a:t>
            </a:r>
            <a:r>
              <a:rPr sz="2800" spc="-15" dirty="0">
                <a:solidFill>
                  <a:srgbClr val="FF0000"/>
                </a:solidFill>
              </a:rPr>
              <a:t>lis</a:t>
            </a:r>
            <a:r>
              <a:rPr sz="2800" spc="-5" dirty="0">
                <a:solidFill>
                  <a:srgbClr val="FF0000"/>
                </a:solidFill>
              </a:rPr>
              <a:t>t</a:t>
            </a:r>
            <a:r>
              <a:rPr sz="2800" spc="-10" dirty="0">
                <a:solidFill>
                  <a:srgbClr val="FF0000"/>
                </a:solidFill>
              </a:rPr>
              <a:t>.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16864" y="530352"/>
            <a:ext cx="6156947" cy="6327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1936" y="725423"/>
            <a:ext cx="5563996" cy="5996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59673" y="1041116"/>
            <a:ext cx="4092575" cy="1330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3830">
              <a:lnSpc>
                <a:spcPct val="100000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Due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e,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-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tac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R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e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e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a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c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h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P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o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g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am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@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lls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.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o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r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g</a:t>
            </a:r>
            <a:r>
              <a:rPr sz="1800" spc="5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11936" y="725424"/>
            <a:ext cx="2107691" cy="5996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00"/>
              </a:lnSpc>
            </a:pP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te</a:t>
            </a:r>
            <a:r>
              <a:rPr spc="-15" dirty="0">
                <a:solidFill>
                  <a:srgbClr val="FF0000"/>
                </a:solidFill>
              </a:rPr>
              <a:t>p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5: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Download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ep</a:t>
            </a:r>
            <a:r>
              <a:rPr spc="-10" dirty="0">
                <a:solidFill>
                  <a:srgbClr val="FF0000"/>
                </a:solidFill>
              </a:rPr>
              <a:t>ort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Docume</a:t>
            </a:r>
            <a:r>
              <a:rPr spc="-1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.</a:t>
            </a:r>
          </a:p>
          <a:p>
            <a:pPr marL="12700">
              <a:lnSpc>
                <a:spcPts val="2060"/>
              </a:lnSpc>
            </a:pPr>
            <a:r>
              <a:rPr sz="1800" i="1" spc="-10" dirty="0">
                <a:solidFill>
                  <a:srgbClr val="FF0000"/>
                </a:solidFill>
                <a:latin typeface="Proxima Nova"/>
                <a:cs typeface="Proxima Nova"/>
              </a:rPr>
              <a:t>F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or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 P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u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b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li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cat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ions</a:t>
            </a:r>
            <a:r>
              <a:rPr sz="1800" i="1" spc="-30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R</a:t>
            </a:r>
            <a:r>
              <a:rPr sz="1800" i="1" spc="-10" dirty="0">
                <a:solidFill>
                  <a:srgbClr val="FF0000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po</a:t>
            </a:r>
            <a:r>
              <a:rPr sz="1800" i="1" spc="-10" dirty="0">
                <a:solidFill>
                  <a:srgbClr val="FF0000"/>
                </a:solidFill>
                <a:latin typeface="Proxima Nova"/>
                <a:cs typeface="Proxima Nova"/>
              </a:rPr>
              <a:t>r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s,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k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ip</a:t>
            </a:r>
            <a:r>
              <a:rPr sz="1800" i="1" spc="-20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t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o</a:t>
            </a:r>
            <a:r>
              <a:rPr sz="1800" i="1" spc="-10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S</a:t>
            </a:r>
            <a:r>
              <a:rPr sz="1800" i="1" spc="-5" dirty="0">
                <a:solidFill>
                  <a:srgbClr val="FF0000"/>
                </a:solidFill>
                <a:latin typeface="Proxima Nova"/>
                <a:cs typeface="Proxima Nova"/>
              </a:rPr>
              <a:t>t</a:t>
            </a:r>
            <a:r>
              <a:rPr sz="1800" i="1" spc="-10" dirty="0">
                <a:solidFill>
                  <a:srgbClr val="FF0000"/>
                </a:solidFill>
                <a:latin typeface="Proxima Nova"/>
                <a:cs typeface="Proxima Nova"/>
              </a:rPr>
              <a:t>e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p</a:t>
            </a:r>
            <a:r>
              <a:rPr sz="1800" i="1" spc="-10" dirty="0">
                <a:solidFill>
                  <a:srgbClr val="FF0000"/>
                </a:solidFill>
                <a:latin typeface="Proxima Nova"/>
                <a:cs typeface="Proxima Nova"/>
              </a:rPr>
              <a:t> </a:t>
            </a:r>
            <a:r>
              <a:rPr sz="1800" i="1" dirty="0">
                <a:solidFill>
                  <a:srgbClr val="FF0000"/>
                </a:solidFill>
                <a:latin typeface="Proxima Nova"/>
                <a:cs typeface="Proxima Nova"/>
              </a:rPr>
              <a:t>9.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013460"/>
            <a:ext cx="8496299" cy="3287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61588" y="3014472"/>
            <a:ext cx="2202180" cy="139065"/>
          </a:xfrm>
          <a:custGeom>
            <a:avLst/>
            <a:gdLst/>
            <a:ahLst/>
            <a:cxnLst/>
            <a:rect l="l" t="t" r="r" b="b"/>
            <a:pathLst>
              <a:path w="2202179" h="139064">
                <a:moveTo>
                  <a:pt x="69342" y="0"/>
                </a:moveTo>
                <a:lnTo>
                  <a:pt x="0" y="69341"/>
                </a:lnTo>
                <a:lnTo>
                  <a:pt x="69342" y="138683"/>
                </a:lnTo>
                <a:lnTo>
                  <a:pt x="69342" y="104012"/>
                </a:lnTo>
                <a:lnTo>
                  <a:pt x="2202180" y="104012"/>
                </a:lnTo>
                <a:lnTo>
                  <a:pt x="2202180" y="34670"/>
                </a:lnTo>
                <a:lnTo>
                  <a:pt x="69342" y="34670"/>
                </a:lnTo>
                <a:lnTo>
                  <a:pt x="6934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1588" y="3014472"/>
            <a:ext cx="2202180" cy="139065"/>
          </a:xfrm>
          <a:custGeom>
            <a:avLst/>
            <a:gdLst/>
            <a:ahLst/>
            <a:cxnLst/>
            <a:rect l="l" t="t" r="r" b="b"/>
            <a:pathLst>
              <a:path w="2202179" h="139064">
                <a:moveTo>
                  <a:pt x="2202180" y="104012"/>
                </a:moveTo>
                <a:lnTo>
                  <a:pt x="69342" y="104012"/>
                </a:lnTo>
                <a:lnTo>
                  <a:pt x="69342" y="138683"/>
                </a:lnTo>
                <a:lnTo>
                  <a:pt x="0" y="69341"/>
                </a:lnTo>
                <a:lnTo>
                  <a:pt x="69342" y="0"/>
                </a:lnTo>
                <a:lnTo>
                  <a:pt x="69342" y="34670"/>
                </a:lnTo>
                <a:lnTo>
                  <a:pt x="2202180" y="34670"/>
                </a:lnTo>
                <a:lnTo>
                  <a:pt x="2202180" y="104012"/>
                </a:lnTo>
                <a:close/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42388" y="2737769"/>
            <a:ext cx="5420360" cy="1332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88365">
              <a:lnSpc>
                <a:spcPct val="100000"/>
              </a:lnSpc>
            </a:pP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oll</a:t>
            </a:r>
            <a:r>
              <a:rPr sz="1800" spc="-20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om</a:t>
            </a:r>
            <a:r>
              <a:rPr sz="1800" spc="-2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pag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nd</a:t>
            </a:r>
            <a:r>
              <a:rPr sz="1800" spc="-1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k</a:t>
            </a:r>
            <a:r>
              <a:rPr sz="1800" spc="-2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his link</a:t>
            </a:r>
            <a:r>
              <a:rPr sz="1800" spc="-2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</a:t>
            </a:r>
            <a:r>
              <a:rPr sz="1800" spc="-20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nlo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rre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nt 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80808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808080"/>
                </a:solidFill>
                <a:latin typeface="Proxima Nova"/>
                <a:cs typeface="Proxima Nova"/>
              </a:rPr>
              <a:t>at</a:t>
            </a:r>
            <a:r>
              <a:rPr sz="1800" spc="-10" dirty="0">
                <a:solidFill>
                  <a:srgbClr val="808080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808080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100">
              <a:latin typeface="Times New Roman"/>
              <a:cs typeface="Times New Roman"/>
            </a:endParaRPr>
          </a:p>
          <a:p>
            <a:pPr marL="923925" marR="5080">
              <a:lnSpc>
                <a:spcPts val="1939"/>
              </a:lnSpc>
            </a:pP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(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Do</a:t>
            </a:r>
            <a:r>
              <a:rPr sz="1800" spc="5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use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 t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at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 fr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om</a:t>
            </a:r>
            <a:r>
              <a:rPr sz="1800" spc="10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rev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ious</a:t>
            </a:r>
            <a:r>
              <a:rPr sz="1800" spc="5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ye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s, 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y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 a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j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C00000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Proxima Nova"/>
                <a:cs typeface="Proxima Nova"/>
              </a:rPr>
              <a:t>)</a:t>
            </a:r>
            <a:r>
              <a:rPr sz="1800" dirty="0">
                <a:solidFill>
                  <a:srgbClr val="C00000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te</a:t>
            </a:r>
            <a:r>
              <a:rPr spc="-15" dirty="0">
                <a:solidFill>
                  <a:srgbClr val="FF0000"/>
                </a:solidFill>
              </a:rPr>
              <a:t>p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6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(</a:t>
            </a:r>
            <a:r>
              <a:rPr spc="-10" dirty="0">
                <a:solidFill>
                  <a:srgbClr val="FF0000"/>
                </a:solidFill>
              </a:rPr>
              <a:t>for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</a:t>
            </a:r>
            <a:r>
              <a:rPr spc="-15" dirty="0">
                <a:solidFill>
                  <a:srgbClr val="FF0000"/>
                </a:solidFill>
              </a:rPr>
              <a:t>ro</a:t>
            </a:r>
            <a:r>
              <a:rPr spc="-20" dirty="0">
                <a:solidFill>
                  <a:srgbClr val="FF0000"/>
                </a:solidFill>
              </a:rPr>
              <a:t>g</a:t>
            </a:r>
            <a:r>
              <a:rPr spc="-1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5" dirty="0">
                <a:solidFill>
                  <a:srgbClr val="FF0000"/>
                </a:solidFill>
              </a:rPr>
              <a:t>ss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ep</a:t>
            </a:r>
            <a:r>
              <a:rPr spc="-15" dirty="0">
                <a:solidFill>
                  <a:srgbClr val="FF0000"/>
                </a:solidFill>
              </a:rPr>
              <a:t>ort</a:t>
            </a:r>
            <a:r>
              <a:rPr spc="-5" dirty="0">
                <a:solidFill>
                  <a:srgbClr val="FF0000"/>
                </a:solidFill>
              </a:rPr>
              <a:t>)</a:t>
            </a:r>
            <a:r>
              <a:rPr spc="-10" dirty="0">
                <a:solidFill>
                  <a:srgbClr val="FF0000"/>
                </a:solidFill>
              </a:rPr>
              <a:t>: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Comp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et</a:t>
            </a:r>
            <a:r>
              <a:rPr spc="-15" dirty="0">
                <a:solidFill>
                  <a:srgbClr val="FF0000"/>
                </a:solidFill>
              </a:rPr>
              <a:t>e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ep</a:t>
            </a:r>
            <a:r>
              <a:rPr spc="-10" dirty="0">
                <a:solidFill>
                  <a:srgbClr val="FF0000"/>
                </a:solidFill>
              </a:rPr>
              <a:t>ort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ocume</a:t>
            </a:r>
            <a:r>
              <a:rPr spc="-15" dirty="0">
                <a:solidFill>
                  <a:srgbClr val="FF0000"/>
                </a:solidFill>
              </a:rPr>
              <a:t>nt</a:t>
            </a:r>
          </a:p>
        </p:txBody>
      </p:sp>
      <p:sp>
        <p:nvSpPr>
          <p:cNvPr id="3" name="object 3"/>
          <p:cNvSpPr/>
          <p:nvPr/>
        </p:nvSpPr>
        <p:spPr>
          <a:xfrm>
            <a:off x="288036" y="818388"/>
            <a:ext cx="11161774" cy="27325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3108" y="1013460"/>
            <a:ext cx="10573511" cy="2144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2913" y="3635378"/>
            <a:ext cx="10325100" cy="194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ollow</a:t>
            </a:r>
            <a:r>
              <a:rPr sz="1800" spc="-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ins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4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3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Do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nt</a:t>
            </a:r>
            <a:r>
              <a:rPr sz="1800" spc="-3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(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exam</a:t>
            </a:r>
            <a:r>
              <a:rPr sz="1800" b="1" i="1" spc="-10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le</a:t>
            </a:r>
            <a:r>
              <a:rPr sz="1800" b="1" i="1" spc="2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ins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ions</a:t>
            </a:r>
            <a:r>
              <a:rPr sz="1800" spc="-4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sho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</a:t>
            </a:r>
            <a:r>
              <a:rPr sz="1800" spc="-2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ab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ve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)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ss</a:t>
            </a:r>
            <a:r>
              <a:rPr sz="1800" spc="3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2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should</a:t>
            </a:r>
            <a:r>
              <a:rPr sz="1800" spc="-4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4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a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ta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il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d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ion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of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</a:t>
            </a:r>
            <a:r>
              <a:rPr sz="1800" spc="3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ss</a:t>
            </a:r>
            <a:r>
              <a:rPr sz="1800" spc="3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nd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sul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 of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nt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ing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,</a:t>
            </a:r>
            <a:r>
              <a:rPr sz="1800" spc="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f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g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s,</a:t>
            </a:r>
            <a:r>
              <a:rPr sz="1800" spc="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s,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tab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s,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w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b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m</a:t>
            </a:r>
            <a:r>
              <a:rPr sz="1800" spc="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pa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–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595958"/>
                </a:solidFill>
                <a:latin typeface="Proxima Nova"/>
                <a:cs typeface="Proxima Nova"/>
              </a:rPr>
              <a:t>do</a:t>
            </a:r>
            <a:r>
              <a:rPr sz="1800" b="1" i="1" u="heavy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u="heavy" dirty="0">
                <a:solidFill>
                  <a:srgbClr val="595958"/>
                </a:solidFill>
                <a:latin typeface="Proxima Nova"/>
                <a:cs typeface="Proxima Nova"/>
              </a:rPr>
              <a:t>n</a:t>
            </a:r>
            <a:r>
              <a:rPr sz="1800" b="1" i="1" u="heavy" spc="-5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b="1" i="1" u="heavy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 add</a:t>
            </a:r>
            <a:r>
              <a:rPr sz="1800" b="1" i="1" spc="-2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fields fr</a:t>
            </a:r>
            <a:r>
              <a:rPr sz="1800" b="1" i="1" spc="-5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m</a:t>
            </a:r>
            <a:r>
              <a:rPr sz="1800" b="1" i="1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the</a:t>
            </a:r>
            <a:r>
              <a:rPr sz="1800" b="1" i="1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spc="-5" dirty="0">
                <a:solidFill>
                  <a:srgbClr val="595958"/>
                </a:solidFill>
                <a:latin typeface="Proxima Nova"/>
                <a:cs typeface="Proxima Nova"/>
              </a:rPr>
              <a:t>w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eb</a:t>
            </a:r>
            <a:r>
              <a:rPr sz="1800" b="1" i="1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f</a:t>
            </a:r>
            <a:r>
              <a:rPr sz="1800" b="1" i="1" spc="-5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rm</a:t>
            </a:r>
            <a:r>
              <a:rPr sz="1800" b="1" i="1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to</a:t>
            </a:r>
            <a:r>
              <a:rPr sz="1800" b="1" i="1" spc="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the</a:t>
            </a:r>
            <a:r>
              <a:rPr sz="1800" b="1" i="1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b="1" i="1" spc="-10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b="1" i="1" spc="-5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rt</a:t>
            </a:r>
            <a:r>
              <a:rPr sz="1800" b="1" i="1" spc="2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b="1" i="1" spc="-5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595958"/>
                </a:solidFill>
                <a:latin typeface="Proxima Nova"/>
                <a:cs typeface="Proxima Nova"/>
              </a:rPr>
              <a:t>cument.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B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b="1" spc="5" dirty="0">
                <a:solidFill>
                  <a:srgbClr val="595958"/>
                </a:solidFill>
                <a:latin typeface="Proxima Nova"/>
                <a:cs typeface="Proxima Nova"/>
              </a:rPr>
              <a:t> s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ure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to</a:t>
            </a:r>
            <a:r>
              <a:rPr sz="1800" b="1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bt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in</a:t>
            </a:r>
            <a:r>
              <a:rPr sz="1800" b="1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ll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reque</a:t>
            </a:r>
            <a:r>
              <a:rPr sz="1800" b="1" spc="5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ted</a:t>
            </a:r>
            <a:r>
              <a:rPr sz="1800" b="1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spc="5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ign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ture</a:t>
            </a:r>
            <a:r>
              <a:rPr sz="1800" b="1" spc="5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,</a:t>
            </a:r>
            <a:r>
              <a:rPr sz="1800" b="1" spc="-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if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 a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pplic</a:t>
            </a:r>
            <a:r>
              <a:rPr sz="1800" b="1" spc="-10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595958"/>
                </a:solidFill>
                <a:latin typeface="Proxima Nova"/>
                <a:cs typeface="Proxima Nova"/>
              </a:rPr>
              <a:t>ble.</a:t>
            </a:r>
            <a:endParaRPr sz="18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80" y="183736"/>
            <a:ext cx="1180543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te</a:t>
            </a:r>
            <a:r>
              <a:rPr spc="-15" dirty="0">
                <a:solidFill>
                  <a:srgbClr val="FF0000"/>
                </a:solidFill>
              </a:rPr>
              <a:t>p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6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(</a:t>
            </a:r>
            <a:r>
              <a:rPr spc="-10" dirty="0">
                <a:solidFill>
                  <a:srgbClr val="FF0000"/>
                </a:solidFill>
              </a:rPr>
              <a:t>for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lang="en-US" spc="-20" dirty="0">
                <a:solidFill>
                  <a:srgbClr val="FF0000"/>
                </a:solidFill>
              </a:rPr>
              <a:t>IP Disclosure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ep</a:t>
            </a:r>
            <a:r>
              <a:rPr spc="-15" dirty="0">
                <a:solidFill>
                  <a:srgbClr val="FF0000"/>
                </a:solidFill>
              </a:rPr>
              <a:t>ort</a:t>
            </a:r>
            <a:r>
              <a:rPr spc="-5" dirty="0">
                <a:solidFill>
                  <a:srgbClr val="FF0000"/>
                </a:solidFill>
              </a:rPr>
              <a:t>)</a:t>
            </a:r>
            <a:r>
              <a:rPr spc="-10" dirty="0">
                <a:solidFill>
                  <a:srgbClr val="FF0000"/>
                </a:solidFill>
              </a:rPr>
              <a:t>:</a:t>
            </a:r>
            <a:r>
              <a:rPr spc="4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Comp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et</a:t>
            </a:r>
            <a:r>
              <a:rPr spc="-15" dirty="0">
                <a:solidFill>
                  <a:srgbClr val="FF0000"/>
                </a:solidFill>
              </a:rPr>
              <a:t>e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ep</a:t>
            </a:r>
            <a:r>
              <a:rPr spc="-10" dirty="0">
                <a:solidFill>
                  <a:srgbClr val="FF0000"/>
                </a:solidFill>
              </a:rPr>
              <a:t>ort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Docume</a:t>
            </a:r>
            <a:r>
              <a:rPr spc="-15" dirty="0">
                <a:solidFill>
                  <a:srgbClr val="FF0000"/>
                </a:solidFill>
              </a:rPr>
              <a:t>nt</a:t>
            </a:r>
          </a:p>
        </p:txBody>
      </p:sp>
      <p:sp>
        <p:nvSpPr>
          <p:cNvPr id="3" name="object 3"/>
          <p:cNvSpPr/>
          <p:nvPr/>
        </p:nvSpPr>
        <p:spPr>
          <a:xfrm>
            <a:off x="804673" y="588276"/>
            <a:ext cx="10535410" cy="46116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99744" y="783336"/>
            <a:ext cx="9947147" cy="40233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78153" y="5050647"/>
            <a:ext cx="9801225" cy="153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ollow</a:t>
            </a:r>
            <a:r>
              <a:rPr sz="1800" spc="-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ins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n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4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on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3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.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Do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k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ip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ny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s.</a:t>
            </a:r>
            <a:endParaRPr sz="1800" dirty="0">
              <a:latin typeface="Proxima Nova"/>
              <a:cs typeface="Proxima Nova"/>
            </a:endParaRPr>
          </a:p>
          <a:p>
            <a:pPr marL="12700" marR="382270">
              <a:lnSpc>
                <a:spcPts val="1939"/>
              </a:lnSpc>
              <a:spcBef>
                <a:spcPts val="140"/>
              </a:spcBef>
            </a:pP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Mak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su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ing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our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matc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ab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mag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.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If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,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nlo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spc="-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he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rre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nt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at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fr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om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luxx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(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p 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5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)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.</a:t>
            </a:r>
            <a:r>
              <a:rPr sz="1800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Ou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tdat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s</a:t>
            </a:r>
            <a:r>
              <a:rPr sz="1800" spc="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ill</a:t>
            </a:r>
            <a:r>
              <a:rPr sz="1800" spc="-3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595958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acc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pt</a:t>
            </a:r>
            <a:r>
              <a:rPr sz="1800" spc="-10" dirty="0">
                <a:solidFill>
                  <a:srgbClr val="595958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595958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595958"/>
                </a:solidFill>
                <a:latin typeface="Proxima Nova"/>
                <a:cs typeface="Proxima Nova"/>
              </a:rPr>
              <a:t>.</a:t>
            </a:r>
            <a:endParaRPr sz="1800" dirty="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ts val="1939"/>
              </a:lnSpc>
            </a:pP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his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rep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rt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mu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be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uted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thr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ugh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ur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tituti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’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echn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gy</a:t>
            </a:r>
            <a:r>
              <a:rPr sz="1800" b="1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fer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ffice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nd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igned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by 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ffici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ffice.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rts</a:t>
            </a:r>
            <a:r>
              <a:rPr sz="1800" b="1" i="1" spc="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mi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ss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ing</a:t>
            </a:r>
            <a:r>
              <a:rPr sz="1800" b="1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an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 o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fficial</a:t>
            </a:r>
            <a:r>
              <a:rPr sz="1800" b="1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ignature</a:t>
            </a:r>
            <a:r>
              <a:rPr sz="1800" b="1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be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acce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ted.</a:t>
            </a:r>
            <a:endParaRPr sz="1800" dirty="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</a:rPr>
              <a:t>St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p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6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10" dirty="0">
                <a:solidFill>
                  <a:srgbClr val="FF0000"/>
                </a:solidFill>
              </a:rPr>
              <a:t>(f</a:t>
            </a:r>
            <a:r>
              <a:rPr sz="2800" spc="-25" dirty="0">
                <a:solidFill>
                  <a:srgbClr val="FF0000"/>
                </a:solidFill>
              </a:rPr>
              <a:t>o</a:t>
            </a:r>
            <a:r>
              <a:rPr sz="2800" spc="-10" dirty="0">
                <a:solidFill>
                  <a:srgbClr val="FF0000"/>
                </a:solidFill>
              </a:rPr>
              <a:t>r</a:t>
            </a:r>
            <a:r>
              <a:rPr sz="2800" spc="10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Fin</a:t>
            </a:r>
            <a:r>
              <a:rPr sz="2800" spc="-15" dirty="0">
                <a:solidFill>
                  <a:srgbClr val="FF0000"/>
                </a:solidFill>
              </a:rPr>
              <a:t>a</a:t>
            </a:r>
            <a:r>
              <a:rPr sz="2800" spc="-20" dirty="0">
                <a:solidFill>
                  <a:srgbClr val="FF0000"/>
                </a:solidFill>
              </a:rPr>
              <a:t>nci</a:t>
            </a:r>
            <a:r>
              <a:rPr sz="2800" spc="-15" dirty="0">
                <a:solidFill>
                  <a:srgbClr val="FF0000"/>
                </a:solidFill>
              </a:rPr>
              <a:t>al</a:t>
            </a:r>
            <a:r>
              <a:rPr sz="2800" spc="5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R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p</a:t>
            </a:r>
            <a:r>
              <a:rPr sz="2800" spc="-25" dirty="0">
                <a:solidFill>
                  <a:srgbClr val="FF0000"/>
                </a:solidFill>
              </a:rPr>
              <a:t>o</a:t>
            </a:r>
            <a:r>
              <a:rPr sz="2800" spc="-10" dirty="0">
                <a:solidFill>
                  <a:srgbClr val="FF0000"/>
                </a:solidFill>
              </a:rPr>
              <a:t>r</a:t>
            </a:r>
            <a:r>
              <a:rPr sz="2800" spc="-5" dirty="0">
                <a:solidFill>
                  <a:srgbClr val="FF0000"/>
                </a:solidFill>
              </a:rPr>
              <a:t>t</a:t>
            </a:r>
            <a:r>
              <a:rPr sz="2800" spc="-10" dirty="0">
                <a:solidFill>
                  <a:srgbClr val="FF0000"/>
                </a:solidFill>
              </a:rPr>
              <a:t>):</a:t>
            </a:r>
            <a:r>
              <a:rPr sz="2800" spc="25" dirty="0">
                <a:solidFill>
                  <a:srgbClr val="FF0000"/>
                </a:solidFill>
              </a:rPr>
              <a:t> </a:t>
            </a:r>
            <a:r>
              <a:rPr sz="2800" spc="-15" dirty="0">
                <a:solidFill>
                  <a:srgbClr val="FF0000"/>
                </a:solidFill>
              </a:rPr>
              <a:t>C</a:t>
            </a:r>
            <a:r>
              <a:rPr sz="2800" spc="-25" dirty="0">
                <a:solidFill>
                  <a:srgbClr val="FF0000"/>
                </a:solidFill>
              </a:rPr>
              <a:t>om</a:t>
            </a:r>
            <a:r>
              <a:rPr sz="2800" spc="-20" dirty="0">
                <a:solidFill>
                  <a:srgbClr val="FF0000"/>
                </a:solidFill>
              </a:rPr>
              <a:t>ple</a:t>
            </a:r>
            <a:r>
              <a:rPr sz="2800" spc="-5" dirty="0">
                <a:solidFill>
                  <a:srgbClr val="FF0000"/>
                </a:solidFill>
              </a:rPr>
              <a:t>t</a:t>
            </a:r>
            <a:r>
              <a:rPr sz="2800" spc="-20" dirty="0">
                <a:solidFill>
                  <a:srgbClr val="FF0000"/>
                </a:solidFill>
              </a:rPr>
              <a:t>e</a:t>
            </a:r>
            <a:r>
              <a:rPr sz="2800" spc="5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t</a:t>
            </a:r>
            <a:r>
              <a:rPr sz="2800" spc="-20" dirty="0">
                <a:solidFill>
                  <a:srgbClr val="FF0000"/>
                </a:solidFill>
              </a:rPr>
              <a:t>he</a:t>
            </a:r>
            <a:r>
              <a:rPr sz="2800" spc="5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R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spc="-20" dirty="0">
                <a:solidFill>
                  <a:srgbClr val="FF0000"/>
                </a:solidFill>
              </a:rPr>
              <a:t>p</a:t>
            </a:r>
            <a:r>
              <a:rPr sz="2800" spc="-25" dirty="0">
                <a:solidFill>
                  <a:srgbClr val="FF0000"/>
                </a:solidFill>
              </a:rPr>
              <a:t>o</a:t>
            </a:r>
            <a:r>
              <a:rPr sz="2800" spc="-10" dirty="0">
                <a:solidFill>
                  <a:srgbClr val="FF0000"/>
                </a:solidFill>
              </a:rPr>
              <a:t>rt</a:t>
            </a:r>
            <a:r>
              <a:rPr sz="2800" spc="15" dirty="0">
                <a:solidFill>
                  <a:srgbClr val="FF0000"/>
                </a:solidFill>
              </a:rPr>
              <a:t> </a:t>
            </a:r>
            <a:r>
              <a:rPr sz="2800" spc="-25" dirty="0">
                <a:solidFill>
                  <a:srgbClr val="FF0000"/>
                </a:solidFill>
              </a:rPr>
              <a:t>Documen</a:t>
            </a:r>
            <a:r>
              <a:rPr sz="2800" spc="-10" dirty="0">
                <a:solidFill>
                  <a:srgbClr val="FF0000"/>
                </a:solidFill>
              </a:rPr>
              <a:t>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930140" y="904084"/>
            <a:ext cx="6835775" cy="174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39"/>
              </a:lnSpc>
            </a:pP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use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 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w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nlo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ad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om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’s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pag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(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5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)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Te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spc="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om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spc="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spc="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j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g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ll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2284">
              <a:lnSpc>
                <a:spcPts val="1939"/>
              </a:lnSpc>
            </a:pP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his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rep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rt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mu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be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uted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thr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ugh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ur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tituti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’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Fin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nce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ffice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nd</a:t>
            </a:r>
            <a:r>
              <a:rPr sz="1800" b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igned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by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ffici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ffice.</a:t>
            </a:r>
            <a:endParaRPr sz="1800">
              <a:latin typeface="Proxima Nova"/>
              <a:cs typeface="Proxima Nova"/>
            </a:endParaRPr>
          </a:p>
          <a:p>
            <a:pPr marL="12700">
              <a:lnSpc>
                <a:spcPts val="1914"/>
              </a:lnSpc>
            </a:pP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rts</a:t>
            </a:r>
            <a:r>
              <a:rPr sz="1800" b="1" i="1" spc="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mi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ss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ing</a:t>
            </a:r>
            <a:r>
              <a:rPr sz="1800" b="1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an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 o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fficial</a:t>
            </a:r>
            <a:r>
              <a:rPr sz="1800" b="1" i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ignature</a:t>
            </a:r>
            <a:r>
              <a:rPr sz="1800" b="1" i="1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ill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b="1" i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be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acce</a:t>
            </a:r>
            <a:r>
              <a:rPr sz="1800" b="1" i="1" spc="-10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te</a:t>
            </a:r>
            <a:r>
              <a:rPr sz="1800" b="1" i="1" spc="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b="1" i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" y="486156"/>
            <a:ext cx="4971287" cy="6371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220" y="681228"/>
            <a:ext cx="4383023" cy="5852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34311" y="4658867"/>
            <a:ext cx="1169035" cy="184785"/>
          </a:xfrm>
          <a:custGeom>
            <a:avLst/>
            <a:gdLst/>
            <a:ahLst/>
            <a:cxnLst/>
            <a:rect l="l" t="t" r="r" b="b"/>
            <a:pathLst>
              <a:path w="1169035" h="184785">
                <a:moveTo>
                  <a:pt x="92201" y="0"/>
                </a:moveTo>
                <a:lnTo>
                  <a:pt x="0" y="92202"/>
                </a:lnTo>
                <a:lnTo>
                  <a:pt x="92201" y="184404"/>
                </a:lnTo>
                <a:lnTo>
                  <a:pt x="92201" y="138303"/>
                </a:lnTo>
                <a:lnTo>
                  <a:pt x="1168908" y="138303"/>
                </a:lnTo>
                <a:lnTo>
                  <a:pt x="1168908" y="46101"/>
                </a:lnTo>
                <a:lnTo>
                  <a:pt x="92201" y="46101"/>
                </a:lnTo>
                <a:lnTo>
                  <a:pt x="92201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34311" y="4658867"/>
            <a:ext cx="1169035" cy="184785"/>
          </a:xfrm>
          <a:custGeom>
            <a:avLst/>
            <a:gdLst/>
            <a:ahLst/>
            <a:cxnLst/>
            <a:rect l="l" t="t" r="r" b="b"/>
            <a:pathLst>
              <a:path w="1169035" h="184785">
                <a:moveTo>
                  <a:pt x="1168908" y="138303"/>
                </a:moveTo>
                <a:lnTo>
                  <a:pt x="92201" y="138303"/>
                </a:lnTo>
                <a:lnTo>
                  <a:pt x="92201" y="184404"/>
                </a:lnTo>
                <a:lnTo>
                  <a:pt x="0" y="92202"/>
                </a:lnTo>
                <a:lnTo>
                  <a:pt x="92201" y="0"/>
                </a:lnTo>
                <a:lnTo>
                  <a:pt x="92201" y="46101"/>
                </a:lnTo>
                <a:lnTo>
                  <a:pt x="1168908" y="46101"/>
                </a:lnTo>
                <a:lnTo>
                  <a:pt x="1168908" y="138303"/>
                </a:lnTo>
                <a:close/>
              </a:path>
            </a:pathLst>
          </a:custGeom>
          <a:ln w="12191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30140" y="4042748"/>
            <a:ext cx="6840220" cy="200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osi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line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9,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act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 So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z="1800" spc="-5" dirty="0">
                <a:solidFill>
                  <a:srgbClr val="767171"/>
                </a:solidFill>
                <a:latin typeface="Proxima Nova"/>
                <a:cs typeface="Proxima Nova"/>
              </a:rPr>
              <a:t>awards</a:t>
            </a:r>
            <a:r>
              <a:rPr sz="1800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ion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spc="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uns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 n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xt</a:t>
            </a:r>
            <a:r>
              <a:rPr lang="en-US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st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k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LL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oli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&amp;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(a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t 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LL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S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.</a:t>
            </a:r>
            <a:r>
              <a:rPr sz="1800" u="heavy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o</a:t>
            </a:r>
            <a:r>
              <a:rPr sz="1800" u="heavy" spc="-10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r</a:t>
            </a:r>
            <a:r>
              <a:rPr sz="1800" u="heavy" spc="-5" dirty="0">
                <a:solidFill>
                  <a:srgbClr val="0563C1"/>
                </a:solidFill>
                <a:latin typeface="Proxima Nova"/>
                <a:cs typeface="Proxima Nova"/>
                <a:hlinkClick r:id="rId5"/>
              </a:rPr>
              <a:t>g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)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z="1800" spc="-5" dirty="0">
                <a:solidFill>
                  <a:srgbClr val="767171"/>
                </a:solidFill>
                <a:latin typeface="Proxima Nova"/>
                <a:cs typeface="Proxima Nova"/>
              </a:rPr>
              <a:t>your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z="1800" spc="-5" dirty="0">
                <a:solidFill>
                  <a:srgbClr val="767171"/>
                </a:solidFill>
                <a:latin typeface="Proxima Nova"/>
                <a:cs typeface="Proxima Nova"/>
              </a:rPr>
              <a:t>award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q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s.</a:t>
            </a:r>
            <a:endParaRPr sz="1800" dirty="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87630">
              <a:lnSpc>
                <a:spcPts val="1730"/>
              </a:lnSpc>
            </a:pP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ca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y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wa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if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his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l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ye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spc="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of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lang="en-US" sz="1800" spc="-5" dirty="0">
                <a:solidFill>
                  <a:srgbClr val="767171"/>
                </a:solidFill>
                <a:latin typeface="Proxima Nova"/>
                <a:cs typeface="Proxima Nova"/>
              </a:rPr>
              <a:t>award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 and</a:t>
            </a:r>
            <a:r>
              <a:rPr sz="1800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 no-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ost</a:t>
            </a:r>
            <a:r>
              <a:rPr sz="1800" spc="-3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x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nsion</a:t>
            </a:r>
            <a:r>
              <a:rPr sz="1800" spc="-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not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i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or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 app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ve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,</a:t>
            </a:r>
            <a:r>
              <a:rPr sz="1800" spc="3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a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ref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und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k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ust</a:t>
            </a:r>
            <a:r>
              <a:rPr sz="1800" spc="-2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nt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67171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67171"/>
                </a:solidFill>
                <a:latin typeface="Proxima Nova"/>
                <a:cs typeface="Proxima Nova"/>
              </a:rPr>
              <a:t>LL</a:t>
            </a:r>
            <a:r>
              <a:rPr sz="1800" dirty="0">
                <a:solidFill>
                  <a:srgbClr val="767171"/>
                </a:solidFill>
                <a:latin typeface="Proxima Nova"/>
                <a:cs typeface="Proxima Nova"/>
              </a:rPr>
              <a:t>S.</a:t>
            </a:r>
            <a:endParaRPr sz="1800" dirty="0">
              <a:latin typeface="Proxima Nova"/>
              <a:cs typeface="Proxima No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5721" y="2849117"/>
            <a:ext cx="6096000" cy="922019"/>
          </a:xfrm>
          <a:prstGeom prst="rect">
            <a:avLst/>
          </a:prstGeom>
          <a:ln w="19812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645" marR="151130">
              <a:lnSpc>
                <a:spcPct val="100000"/>
              </a:lnSpc>
            </a:pP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mplete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templ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te,</a:t>
            </a:r>
            <a:r>
              <a:rPr sz="1800" b="1" spc="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filling</a:t>
            </a:r>
            <a:r>
              <a:rPr sz="1800" b="1" spc="-4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ch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field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in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b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the “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urrent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Peri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d”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nd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“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umul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tive</a:t>
            </a:r>
            <a:r>
              <a:rPr sz="1800" b="1" spc="-2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to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D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te”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lumn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.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F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 the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Ye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</a:t>
            </a:r>
            <a:r>
              <a:rPr sz="1800" b="1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1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rep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rt, the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e</a:t>
            </a:r>
            <a:r>
              <a:rPr sz="1800" b="1" spc="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c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lumns</a:t>
            </a:r>
            <a:r>
              <a:rPr sz="1800" b="1" spc="-1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spc="5" dirty="0">
                <a:solidFill>
                  <a:srgbClr val="767171"/>
                </a:solidFill>
                <a:latin typeface="Proxima Nova"/>
                <a:cs typeface="Proxima Nova"/>
              </a:rPr>
              <a:t>s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h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o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uld</a:t>
            </a:r>
            <a:r>
              <a:rPr sz="1800" b="1" spc="-5" dirty="0">
                <a:solidFill>
                  <a:srgbClr val="767171"/>
                </a:solidFill>
                <a:latin typeface="Proxima Nova"/>
                <a:cs typeface="Proxima Nova"/>
              </a:rPr>
              <a:t> 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m</a:t>
            </a:r>
            <a:r>
              <a:rPr sz="1800" b="1" spc="-10" dirty="0">
                <a:solidFill>
                  <a:srgbClr val="767171"/>
                </a:solidFill>
                <a:latin typeface="Proxima Nova"/>
                <a:cs typeface="Proxima Nova"/>
              </a:rPr>
              <a:t>a</a:t>
            </a:r>
            <a:r>
              <a:rPr sz="1800" b="1" dirty="0">
                <a:solidFill>
                  <a:srgbClr val="767171"/>
                </a:solidFill>
                <a:latin typeface="Proxima Nova"/>
                <a:cs typeface="Proxima Nova"/>
              </a:rPr>
              <a:t>tch.</a:t>
            </a:r>
            <a:endParaRPr sz="18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te</a:t>
            </a:r>
            <a:r>
              <a:rPr spc="-15" dirty="0">
                <a:solidFill>
                  <a:srgbClr val="FF0000"/>
                </a:solidFill>
              </a:rPr>
              <a:t>p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7</a:t>
            </a:r>
            <a:r>
              <a:rPr spc="-10" dirty="0">
                <a:solidFill>
                  <a:srgbClr val="FF0000"/>
                </a:solidFill>
              </a:rPr>
              <a:t>: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Up</a:t>
            </a:r>
            <a:r>
              <a:rPr spc="-15" dirty="0">
                <a:solidFill>
                  <a:srgbClr val="FF0000"/>
                </a:solidFill>
              </a:rPr>
              <a:t>load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the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comp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ete</a:t>
            </a:r>
            <a:r>
              <a:rPr spc="-15" dirty="0">
                <a:solidFill>
                  <a:srgbClr val="FF0000"/>
                </a:solidFill>
              </a:rPr>
              <a:t>d</a:t>
            </a:r>
            <a:r>
              <a:rPr spc="4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ep</a:t>
            </a:r>
            <a:r>
              <a:rPr spc="-10" dirty="0">
                <a:solidFill>
                  <a:srgbClr val="FF0000"/>
                </a:solidFill>
              </a:rPr>
              <a:t>ort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ocume</a:t>
            </a:r>
            <a:r>
              <a:rPr spc="-15" dirty="0">
                <a:solidFill>
                  <a:srgbClr val="FF0000"/>
                </a:solidFill>
              </a:rPr>
              <a:t>nt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as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a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</a:t>
            </a:r>
            <a:r>
              <a:rPr spc="-15" dirty="0">
                <a:solidFill>
                  <a:srgbClr val="FF0000"/>
                </a:solidFill>
              </a:rPr>
              <a:t>DF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fil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9579" y="4162447"/>
            <a:ext cx="5568315" cy="1132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D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g</a:t>
            </a:r>
            <a:r>
              <a:rPr sz="1800" spc="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il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</a:t>
            </a:r>
            <a:r>
              <a:rPr sz="1800" spc="-2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ad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 w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ow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or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 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k</a:t>
            </a:r>
            <a:r>
              <a:rPr sz="1800" spc="-2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“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A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d</a:t>
            </a:r>
            <a:r>
              <a:rPr sz="1800" spc="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il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.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”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n,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li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k</a:t>
            </a:r>
            <a:r>
              <a:rPr sz="1800" spc="-2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“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ta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spc="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ad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.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”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On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tat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us</a:t>
            </a:r>
            <a:r>
              <a:rPr sz="1800" spc="-3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sho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 100%,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d</a:t>
            </a:r>
            <a:r>
              <a:rPr sz="1800" spc="-2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is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mp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.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lose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in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d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w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,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nd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y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ou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should</a:t>
            </a:r>
            <a:r>
              <a:rPr sz="1800" spc="-4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 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f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ile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in</a:t>
            </a:r>
            <a:r>
              <a:rPr sz="1800" spc="-2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he</a:t>
            </a:r>
            <a:r>
              <a:rPr sz="1800" spc="-15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g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r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a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y</a:t>
            </a:r>
            <a:r>
              <a:rPr sz="1800" spc="2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R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p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r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spc="10" dirty="0">
                <a:solidFill>
                  <a:srgbClr val="7D7D7D"/>
                </a:solidFill>
                <a:latin typeface="Proxima Nova"/>
                <a:cs typeface="Proxima Nova"/>
              </a:rPr>
              <a:t> 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Do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c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u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m</a:t>
            </a:r>
            <a:r>
              <a:rPr sz="1800" spc="-10" dirty="0">
                <a:solidFill>
                  <a:srgbClr val="7D7D7D"/>
                </a:solidFill>
                <a:latin typeface="Proxima Nova"/>
                <a:cs typeface="Proxima Nova"/>
              </a:rPr>
              <a:t>e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n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t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s </a:t>
            </a:r>
            <a:r>
              <a:rPr sz="1800" spc="-5" dirty="0">
                <a:solidFill>
                  <a:srgbClr val="7D7D7D"/>
                </a:solidFill>
                <a:latin typeface="Proxima Nova"/>
                <a:cs typeface="Proxima Nova"/>
              </a:rPr>
              <a:t>b</a:t>
            </a:r>
            <a:r>
              <a:rPr sz="1800" dirty="0">
                <a:solidFill>
                  <a:srgbClr val="7D7D7D"/>
                </a:solidFill>
                <a:latin typeface="Proxima Nova"/>
                <a:cs typeface="Proxima Nova"/>
              </a:rPr>
              <a:t>ox.</a:t>
            </a:r>
            <a:endParaRPr sz="1800">
              <a:latin typeface="Proxima Nova"/>
              <a:cs typeface="Proxima No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8996" y="3842003"/>
            <a:ext cx="6170675" cy="3015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4068" y="4037076"/>
            <a:ext cx="5582411" cy="2601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83624" y="2923578"/>
            <a:ext cx="34893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Click</a:t>
            </a:r>
            <a:r>
              <a:rPr sz="1600" spc="15" dirty="0">
                <a:solidFill>
                  <a:srgbClr val="CC0000"/>
                </a:solidFill>
                <a:latin typeface="Proxima Nova"/>
                <a:cs typeface="Proxima Nova"/>
              </a:rPr>
              <a:t> </a:t>
            </a:r>
            <a:r>
              <a:rPr sz="1600" spc="-15" dirty="0">
                <a:solidFill>
                  <a:srgbClr val="CC0000"/>
                </a:solidFill>
                <a:latin typeface="Proxima Nova"/>
                <a:cs typeface="Proxima Nova"/>
              </a:rPr>
              <a:t>th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is</a:t>
            </a:r>
            <a:r>
              <a:rPr sz="1600" spc="20" dirty="0">
                <a:solidFill>
                  <a:srgbClr val="CC0000"/>
                </a:solidFill>
                <a:latin typeface="Proxima Nova"/>
                <a:cs typeface="Proxima Nov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s</a:t>
            </a:r>
            <a:r>
              <a:rPr sz="1600" spc="-15" dirty="0">
                <a:solidFill>
                  <a:srgbClr val="CC0000"/>
                </a:solidFill>
                <a:latin typeface="Proxima Nova"/>
                <a:cs typeface="Proxima Nova"/>
              </a:rPr>
              <a:t>y</a:t>
            </a:r>
            <a:r>
              <a:rPr sz="1600" spc="-25" dirty="0">
                <a:solidFill>
                  <a:srgbClr val="CC0000"/>
                </a:solidFill>
                <a:latin typeface="Proxima Nova"/>
                <a:cs typeface="Proxima Nova"/>
              </a:rPr>
              <a:t>mb</a:t>
            </a:r>
            <a:r>
              <a:rPr sz="1600" spc="-15" dirty="0">
                <a:solidFill>
                  <a:srgbClr val="CC0000"/>
                </a:solidFill>
                <a:latin typeface="Proxima Nova"/>
                <a:cs typeface="Proxima Nova"/>
              </a:rPr>
              <a:t>o</a:t>
            </a:r>
            <a:r>
              <a:rPr sz="1600" spc="-5" dirty="0">
                <a:solidFill>
                  <a:srgbClr val="CC0000"/>
                </a:solidFill>
                <a:latin typeface="Proxima Nova"/>
                <a:cs typeface="Proxima Nova"/>
              </a:rPr>
              <a:t>l</a:t>
            </a:r>
            <a:r>
              <a:rPr sz="1600" spc="40" dirty="0">
                <a:solidFill>
                  <a:srgbClr val="CC0000"/>
                </a:solidFill>
                <a:latin typeface="Proxima Nova"/>
                <a:cs typeface="Proxima Nov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to</a:t>
            </a:r>
            <a:r>
              <a:rPr sz="1600" spc="5" dirty="0">
                <a:solidFill>
                  <a:srgbClr val="CC0000"/>
                </a:solidFill>
                <a:latin typeface="Proxima Nova"/>
                <a:cs typeface="Proxima Nova"/>
              </a:rPr>
              <a:t> </a:t>
            </a:r>
            <a:r>
              <a:rPr sz="1600" spc="-15" dirty="0">
                <a:solidFill>
                  <a:srgbClr val="CC0000"/>
                </a:solidFill>
                <a:latin typeface="Proxima Nova"/>
                <a:cs typeface="Proxima Nova"/>
              </a:rPr>
              <a:t>op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en</a:t>
            </a:r>
            <a:r>
              <a:rPr sz="1600" dirty="0">
                <a:solidFill>
                  <a:srgbClr val="CC0000"/>
                </a:solidFill>
                <a:latin typeface="Proxima Nova"/>
                <a:cs typeface="Proxima Nov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t</a:t>
            </a:r>
            <a:r>
              <a:rPr sz="1600" spc="-20" dirty="0">
                <a:solidFill>
                  <a:srgbClr val="CC0000"/>
                </a:solidFill>
                <a:latin typeface="Proxima Nova"/>
                <a:cs typeface="Proxima Nova"/>
              </a:rPr>
              <a:t>h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e</a:t>
            </a:r>
            <a:r>
              <a:rPr sz="1600" spc="20" dirty="0">
                <a:solidFill>
                  <a:srgbClr val="CC0000"/>
                </a:solidFill>
                <a:latin typeface="Proxima Nova"/>
                <a:cs typeface="Proxima Nova"/>
              </a:rPr>
              <a:t> </a:t>
            </a:r>
            <a:r>
              <a:rPr sz="1600" spc="-15" dirty="0">
                <a:solidFill>
                  <a:srgbClr val="CC0000"/>
                </a:solidFill>
                <a:latin typeface="Proxima Nova"/>
                <a:cs typeface="Proxima Nova"/>
              </a:rPr>
              <a:t>up</a:t>
            </a:r>
            <a:r>
              <a:rPr sz="1600" spc="-5" dirty="0">
                <a:solidFill>
                  <a:srgbClr val="CC0000"/>
                </a:solidFill>
                <a:latin typeface="Proxima Nova"/>
                <a:cs typeface="Proxima Nova"/>
              </a:rPr>
              <a:t>l</a:t>
            </a:r>
            <a:r>
              <a:rPr sz="1600" spc="-15" dirty="0">
                <a:solidFill>
                  <a:srgbClr val="CC0000"/>
                </a:solidFill>
                <a:latin typeface="Proxima Nova"/>
                <a:cs typeface="Proxima Nova"/>
              </a:rPr>
              <a:t>oa</a:t>
            </a:r>
            <a:r>
              <a:rPr sz="1600" spc="-20" dirty="0">
                <a:solidFill>
                  <a:srgbClr val="CC0000"/>
                </a:solidFill>
                <a:latin typeface="Proxima Nova"/>
                <a:cs typeface="Proxima Nova"/>
              </a:rPr>
              <a:t>d</a:t>
            </a:r>
            <a:r>
              <a:rPr sz="1600" spc="-10" dirty="0">
                <a:solidFill>
                  <a:srgbClr val="CC0000"/>
                </a:solidFill>
                <a:latin typeface="Proxima Nova"/>
                <a:cs typeface="Proxima Nova"/>
              </a:rPr>
              <a:t>er.</a:t>
            </a:r>
            <a:endParaRPr sz="1600">
              <a:latin typeface="Proxima Nova"/>
              <a:cs typeface="Proxima Nov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8996" y="449580"/>
            <a:ext cx="8138159" cy="30388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4068" y="644652"/>
            <a:ext cx="7549895" cy="24505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93964" y="2519172"/>
            <a:ext cx="1169035" cy="266700"/>
          </a:xfrm>
          <a:custGeom>
            <a:avLst/>
            <a:gdLst/>
            <a:ahLst/>
            <a:cxnLst/>
            <a:rect l="l" t="t" r="r" b="b"/>
            <a:pathLst>
              <a:path w="1169034" h="266700">
                <a:moveTo>
                  <a:pt x="133349" y="0"/>
                </a:moveTo>
                <a:lnTo>
                  <a:pt x="0" y="133350"/>
                </a:lnTo>
                <a:lnTo>
                  <a:pt x="133349" y="266700"/>
                </a:lnTo>
                <a:lnTo>
                  <a:pt x="133349" y="200025"/>
                </a:lnTo>
                <a:lnTo>
                  <a:pt x="1168907" y="200025"/>
                </a:lnTo>
                <a:lnTo>
                  <a:pt x="1168907" y="66675"/>
                </a:lnTo>
                <a:lnTo>
                  <a:pt x="133349" y="66675"/>
                </a:lnTo>
                <a:lnTo>
                  <a:pt x="133349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93964" y="2519172"/>
            <a:ext cx="1169035" cy="266700"/>
          </a:xfrm>
          <a:custGeom>
            <a:avLst/>
            <a:gdLst/>
            <a:ahLst/>
            <a:cxnLst/>
            <a:rect l="l" t="t" r="r" b="b"/>
            <a:pathLst>
              <a:path w="1169034" h="266700">
                <a:moveTo>
                  <a:pt x="1168907" y="200025"/>
                </a:moveTo>
                <a:lnTo>
                  <a:pt x="133349" y="200025"/>
                </a:lnTo>
                <a:lnTo>
                  <a:pt x="133349" y="266700"/>
                </a:lnTo>
                <a:lnTo>
                  <a:pt x="0" y="133350"/>
                </a:lnTo>
                <a:lnTo>
                  <a:pt x="133349" y="0"/>
                </a:lnTo>
                <a:lnTo>
                  <a:pt x="133349" y="66675"/>
                </a:lnTo>
                <a:lnTo>
                  <a:pt x="1168907" y="66675"/>
                </a:lnTo>
                <a:lnTo>
                  <a:pt x="1168907" y="200025"/>
                </a:lnTo>
                <a:close/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1269</Words>
  <Application>Microsoft Office PowerPoint</Application>
  <PresentationFormat>Widescreen</PresentationFormat>
  <Paragraphs>77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Proxima Nova</vt:lpstr>
      <vt:lpstr>Times New Roman</vt:lpstr>
      <vt:lpstr>Office Theme</vt:lpstr>
      <vt:lpstr>Step 1: Log in to the LLS Research Portal (https://lls.fluxx.io/)</vt:lpstr>
      <vt:lpstr>Step 2: If given the option, select Grantee as the profile you would like to use.</vt:lpstr>
      <vt:lpstr>Step 3: On the left panel, scroll to Reports Due and click this link.</vt:lpstr>
      <vt:lpstr>Step 4: Select the report from the list.</vt:lpstr>
      <vt:lpstr>Step 5: Download the Report Document. For Publications Reports, skip to Step 9.</vt:lpstr>
      <vt:lpstr>Step 6 (for Progress Report): Complete the Report Document</vt:lpstr>
      <vt:lpstr>Step 6 (for IP Disclosure Report): Complete the Report Document</vt:lpstr>
      <vt:lpstr>Step 6 (for Financial Report): Complete the Report Document</vt:lpstr>
      <vt:lpstr>Step 7: Upload the completed Report Document as a PDF file.</vt:lpstr>
      <vt:lpstr>Step 8: Begin the Web Form.</vt:lpstr>
      <vt:lpstr>Step 9 (for Progress Report): Complete the Web Form.</vt:lpstr>
      <vt:lpstr>Step 9 (for IP Disclosure Report): Complete the Web Form.</vt:lpstr>
      <vt:lpstr>Step 9 (for Financial Report): Complete the Web Form.</vt:lpstr>
      <vt:lpstr>Step 9 (for Publications Report): Complete the Web Form.</vt:lpstr>
      <vt:lpstr>Step 10: Check and Submit Your Report.</vt:lpstr>
      <vt:lpstr>Step 11: Confirm Submission Success.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Studzinski, Anne Marie (National Office)</dc:creator>
  <cp:lastModifiedBy>Davis, Susan (National Office)</cp:lastModifiedBy>
  <cp:revision>3</cp:revision>
  <dcterms:created xsi:type="dcterms:W3CDTF">2022-07-05T15:52:56Z</dcterms:created>
  <dcterms:modified xsi:type="dcterms:W3CDTF">2022-07-06T17:41:07Z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2020-04-23T00:00:00Z</vt:filetime>
  </property>
  <property fmtid="{D5CDD505-2E9C-101B-9397-08002B2CF9AE}" pid="3" name="LastSaved">
    <vt:filetime>2022-07-05T00:00:00Z</vt:filetime>
  </property>
</Properties>
</file>